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282" r:id="rId2"/>
    <p:sldId id="316" r:id="rId3"/>
    <p:sldId id="358" r:id="rId4"/>
    <p:sldId id="283" r:id="rId5"/>
    <p:sldId id="317" r:id="rId6"/>
    <p:sldId id="318" r:id="rId7"/>
    <p:sldId id="319" r:id="rId8"/>
    <p:sldId id="284" r:id="rId9"/>
    <p:sldId id="321" r:id="rId10"/>
    <p:sldId id="322" r:id="rId11"/>
    <p:sldId id="323" r:id="rId12"/>
    <p:sldId id="324" r:id="rId13"/>
    <p:sldId id="325" r:id="rId14"/>
    <p:sldId id="326" r:id="rId15"/>
    <p:sldId id="285" r:id="rId16"/>
    <p:sldId id="269" r:id="rId17"/>
    <p:sldId id="286" r:id="rId18"/>
    <p:sldId id="328" r:id="rId19"/>
    <p:sldId id="345" r:id="rId20"/>
    <p:sldId id="330" r:id="rId21"/>
    <p:sldId id="360" r:id="rId22"/>
    <p:sldId id="362" r:id="rId23"/>
    <p:sldId id="361" r:id="rId24"/>
    <p:sldId id="363" r:id="rId25"/>
    <p:sldId id="346" r:id="rId26"/>
    <p:sldId id="347" r:id="rId27"/>
    <p:sldId id="340" r:id="rId28"/>
    <p:sldId id="341" r:id="rId29"/>
    <p:sldId id="342" r:id="rId30"/>
    <p:sldId id="334" r:id="rId31"/>
    <p:sldId id="343" r:id="rId32"/>
    <p:sldId id="333" r:id="rId33"/>
    <p:sldId id="344" r:id="rId34"/>
    <p:sldId id="331" r:id="rId35"/>
    <p:sldId id="353" r:id="rId36"/>
    <p:sldId id="355" r:id="rId37"/>
    <p:sldId id="356" r:id="rId38"/>
    <p:sldId id="272" r:id="rId39"/>
    <p:sldId id="295" r:id="rId40"/>
    <p:sldId id="296" r:id="rId41"/>
    <p:sldId id="297" r:id="rId42"/>
    <p:sldId id="298" r:id="rId43"/>
    <p:sldId id="294" r:id="rId44"/>
    <p:sldId id="263" r:id="rId45"/>
    <p:sldId id="300" r:id="rId46"/>
    <p:sldId id="301" r:id="rId47"/>
    <p:sldId id="302" r:id="rId48"/>
    <p:sldId id="299" r:id="rId49"/>
    <p:sldId id="267" r:id="rId50"/>
    <p:sldId id="304" r:id="rId51"/>
    <p:sldId id="305" r:id="rId52"/>
    <p:sldId id="306" r:id="rId53"/>
    <p:sldId id="307" r:id="rId54"/>
    <p:sldId id="303" r:id="rId55"/>
    <p:sldId id="266" r:id="rId56"/>
    <p:sldId id="366" r:id="rId57"/>
    <p:sldId id="367" r:id="rId58"/>
    <p:sldId id="365" r:id="rId59"/>
    <p:sldId id="265" r:id="rId60"/>
    <p:sldId id="309" r:id="rId61"/>
    <p:sldId id="310" r:id="rId62"/>
    <p:sldId id="308" r:id="rId63"/>
    <p:sldId id="311" r:id="rId64"/>
    <p:sldId id="348" r:id="rId65"/>
    <p:sldId id="349" r:id="rId66"/>
    <p:sldId id="350" r:id="rId67"/>
    <p:sldId id="351" r:id="rId68"/>
    <p:sldId id="352" r:id="rId69"/>
    <p:sldId id="313" r:id="rId70"/>
    <p:sldId id="314" r:id="rId71"/>
    <p:sldId id="315" r:id="rId72"/>
    <p:sldId id="312" r:id="rId73"/>
    <p:sldId id="264" r:id="rId74"/>
    <p:sldId id="279" r:id="rId75"/>
    <p:sldId id="280" r:id="rId76"/>
    <p:sldId id="281" r:id="rId77"/>
    <p:sldId id="275" r:id="rId78"/>
    <p:sldId id="276" r:id="rId79"/>
    <p:sldId id="277" r:id="rId80"/>
    <p:sldId id="278" r:id="rId81"/>
  </p:sldIdLst>
  <p:sldSz cx="9144000" cy="5143500" type="screen16x9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12" autoAdjust="0"/>
    <p:restoredTop sz="94660"/>
  </p:normalViewPr>
  <p:slideViewPr>
    <p:cSldViewPr>
      <p:cViewPr varScale="1">
        <p:scale>
          <a:sx n="163" d="100"/>
          <a:sy n="163" d="100"/>
        </p:scale>
        <p:origin x="-112" y="-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8B9F-6666-C046-8848-2867AFB2E315}" type="datetimeFigureOut">
              <a:rPr lang="en-US" smtClean="0"/>
              <a:t>8/6/14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1332-5CB3-FB4B-B4C7-72B3C6E4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51D78AD-BBB2-B443-ACBF-04928CE3A486}" type="slidenum">
              <a:rPr lang="en-US" sz="1200"/>
              <a:pPr eaLnBrk="1" hangingPunct="1">
                <a:defRPr/>
              </a:pPr>
              <a:t>69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51D78AD-BBB2-B443-ACBF-04928CE3A486}" type="slidenum">
              <a:rPr lang="en-US" sz="1200"/>
              <a:pPr eaLnBrk="1" hangingPunct="1">
                <a:defRPr/>
              </a:pPr>
              <a:t>70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51D78AD-BBB2-B443-ACBF-04928CE3A486}" type="slidenum">
              <a:rPr lang="en-US" sz="1200"/>
              <a:pPr eaLnBrk="1" hangingPunct="1">
                <a:defRPr/>
              </a:pPr>
              <a:t>71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147FB-942F-2C48-A19F-13262CAE7F69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03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45F37-ADF7-BB4E-B046-77F1A927BDC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2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88B0-C4F4-4748-90C6-15512E004EC3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418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8B05-4F5C-6B41-B106-E002AF3B1FEE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315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20352-36B1-C14D-9D27-8D26DD5630B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77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CEB8-D9FD-8F4B-85DA-89DA7B6DE94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051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D471-FFF4-444D-BF6C-D67F211ADAE8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947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E712-9B3A-024B-A27C-209FD00EAFD0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095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CC27-BDD7-0741-B4B9-05393ABD348F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736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0ED7-3950-1743-B32D-89B1DD26A026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440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C452-ED25-BB45-8981-50FD08CEA8BB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386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Click to edit Master text styles</a:t>
            </a:r>
          </a:p>
          <a:p>
            <a:pPr lvl="1"/>
            <a:r>
              <a:rPr lang="es-PE"/>
              <a:t>Second level</a:t>
            </a:r>
          </a:p>
          <a:p>
            <a:pPr lvl="2"/>
            <a:r>
              <a:rPr lang="es-PE"/>
              <a:t>Third level</a:t>
            </a:r>
          </a:p>
          <a:p>
            <a:pPr lvl="3"/>
            <a:r>
              <a:rPr lang="es-PE"/>
              <a:t>Fourth level</a:t>
            </a:r>
          </a:p>
          <a:p>
            <a:pPr lvl="4"/>
            <a:r>
              <a:rPr lang="es-P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BE75C0F-14FF-7B47-AA62-CCAEC67A61E1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8372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39702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Perfecto y Pluscuamperfecto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8764" y="362729"/>
            <a:ext cx="626648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58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Lección </a:t>
            </a:r>
            <a:r>
              <a:rPr lang="es-ES_tradnl" sz="58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21</a:t>
            </a:r>
            <a:endParaRPr lang="en-US" sz="58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339502"/>
            <a:ext cx="4263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Perfecto </a:t>
            </a:r>
            <a:r>
              <a:rPr lang="es-ES_tradnl" sz="4000" b="1" cap="small" dirty="0" smtClean="0">
                <a:latin typeface="Cambria"/>
                <a:cs typeface="Cambria"/>
              </a:rPr>
              <a:t>Segundo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75606"/>
            <a:ext cx="65344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/>
              <a:t>Presente</a:t>
            </a:r>
          </a:p>
          <a:p>
            <a:r>
              <a:rPr lang="pt-BR" sz="4000" b="1" dirty="0" err="1" smtClean="0">
                <a:latin typeface="Minion Pro"/>
                <a:cs typeface="Minion Pro"/>
              </a:rPr>
              <a:t>ἀκούω</a:t>
            </a:r>
            <a:r>
              <a:rPr lang="es-ES" sz="4000" dirty="0" smtClean="0">
                <a:latin typeface="Minion Pro"/>
                <a:cs typeface="Minion Pro"/>
              </a:rPr>
              <a:t>	</a:t>
            </a:r>
            <a:r>
              <a:rPr lang="pt-BR" sz="4000" dirty="0">
                <a:latin typeface="Minion Pro"/>
                <a:cs typeface="Minion Pro"/>
              </a:rPr>
              <a:t>	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γράφω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γίνομ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ἔρχομ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es-PE" sz="4000" b="1" dirty="0" smtClean="0">
                <a:latin typeface="Minion Pro"/>
                <a:cs typeface="Minion Pro"/>
              </a:rPr>
              <a:t>λαμβάνω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275606"/>
            <a:ext cx="182614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u="sng" dirty="0" smtClean="0">
                <a:solidFill>
                  <a:srgbClr val="000000"/>
                </a:solidFill>
              </a:rPr>
              <a:t>Perfecto</a:t>
            </a:r>
          </a:p>
          <a:p>
            <a:pPr lvl="0"/>
            <a:r>
              <a:rPr lang="pt-BR" sz="40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ἀκήκο</a:t>
            </a:r>
            <a:r>
              <a:rPr lang="pt-B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endParaRPr lang="pt-BR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339752" y="1923678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5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339502"/>
            <a:ext cx="4263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Perfecto </a:t>
            </a:r>
            <a:r>
              <a:rPr lang="es-ES_tradnl" sz="4000" b="1" cap="small" dirty="0" smtClean="0">
                <a:latin typeface="Cambria"/>
                <a:cs typeface="Cambria"/>
              </a:rPr>
              <a:t>Segundo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75606"/>
            <a:ext cx="65344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/>
              <a:t>Presente</a:t>
            </a:r>
          </a:p>
          <a:p>
            <a:r>
              <a:rPr lang="pt-BR" sz="4000" b="1" dirty="0" err="1" smtClean="0">
                <a:latin typeface="Minion Pro"/>
                <a:cs typeface="Minion Pro"/>
              </a:rPr>
              <a:t>ἀκούω</a:t>
            </a:r>
            <a:r>
              <a:rPr lang="es-ES" sz="4000" dirty="0" smtClean="0">
                <a:latin typeface="Minion Pro"/>
                <a:cs typeface="Minion Pro"/>
              </a:rPr>
              <a:t>	</a:t>
            </a:r>
            <a:r>
              <a:rPr lang="pt-BR" sz="4000" dirty="0">
                <a:latin typeface="Minion Pro"/>
                <a:cs typeface="Minion Pro"/>
              </a:rPr>
              <a:t>	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γράφω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γίνομ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ἔρχομ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es-PE" sz="4000" b="1" dirty="0" smtClean="0">
                <a:latin typeface="Minion Pro"/>
                <a:cs typeface="Minion Pro"/>
              </a:rPr>
              <a:t>λαμβάνω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275606"/>
            <a:ext cx="2082621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u="sng" dirty="0" smtClean="0">
                <a:solidFill>
                  <a:srgbClr val="000000"/>
                </a:solidFill>
              </a:rPr>
              <a:t>Perfecto</a:t>
            </a:r>
          </a:p>
          <a:p>
            <a:pPr lvl="0"/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ἀκήκο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</a:p>
          <a:p>
            <a:pPr lvl="0"/>
            <a:r>
              <a:rPr lang="pt-BR" sz="40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γέγρ</a:t>
            </a:r>
            <a:r>
              <a:rPr lang="pt-B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φ</a:t>
            </a:r>
            <a:r>
              <a:rPr lang="pt-B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endParaRPr lang="pt-BR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339752" y="1923678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411760" y="2535746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5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339502"/>
            <a:ext cx="4263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Perfecto </a:t>
            </a:r>
            <a:r>
              <a:rPr lang="es-ES_tradnl" sz="4000" b="1" cap="small" dirty="0" smtClean="0">
                <a:latin typeface="Cambria"/>
                <a:cs typeface="Cambria"/>
              </a:rPr>
              <a:t>Segundo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75606"/>
            <a:ext cx="65344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/>
              <a:t>Presente</a:t>
            </a:r>
          </a:p>
          <a:p>
            <a:r>
              <a:rPr lang="pt-BR" sz="4000" b="1" dirty="0" err="1" smtClean="0">
                <a:latin typeface="Minion Pro"/>
                <a:cs typeface="Minion Pro"/>
              </a:rPr>
              <a:t>ἀκούω</a:t>
            </a:r>
            <a:r>
              <a:rPr lang="es-ES" sz="4000" dirty="0" smtClean="0">
                <a:latin typeface="Minion Pro"/>
                <a:cs typeface="Minion Pro"/>
              </a:rPr>
              <a:t>	</a:t>
            </a:r>
            <a:r>
              <a:rPr lang="pt-BR" sz="4000" dirty="0">
                <a:latin typeface="Minion Pro"/>
                <a:cs typeface="Minion Pro"/>
              </a:rPr>
              <a:t>	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γράφω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γίνομ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ἔρχομ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es-PE" sz="4000" b="1" dirty="0" smtClean="0">
                <a:latin typeface="Minion Pro"/>
                <a:cs typeface="Minion Pro"/>
              </a:rPr>
              <a:t>λαμβάνω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275606"/>
            <a:ext cx="2082621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u="sng" dirty="0" smtClean="0">
                <a:solidFill>
                  <a:srgbClr val="000000"/>
                </a:solidFill>
              </a:rPr>
              <a:t>Perfecto</a:t>
            </a:r>
          </a:p>
          <a:p>
            <a:pPr lvl="0"/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ἀκήκο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</a:p>
          <a:p>
            <a:pPr lvl="0"/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γέγρ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φ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</a:p>
          <a:p>
            <a:pPr lvl="0"/>
            <a:r>
              <a:rPr lang="pt-BR" sz="40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γέγον</a:t>
            </a:r>
            <a:r>
              <a:rPr lang="pt-B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endParaRPr lang="es-ES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339752" y="1923678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411760" y="2535746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483768" y="3147814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339502"/>
            <a:ext cx="4263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Perfecto </a:t>
            </a:r>
            <a:r>
              <a:rPr lang="es-ES_tradnl" sz="4000" b="1" cap="small" dirty="0" smtClean="0">
                <a:latin typeface="Cambria"/>
                <a:cs typeface="Cambria"/>
              </a:rPr>
              <a:t>Segundo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75606"/>
            <a:ext cx="65344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/>
              <a:t>Presente</a:t>
            </a:r>
          </a:p>
          <a:p>
            <a:r>
              <a:rPr lang="pt-BR" sz="4000" b="1" dirty="0" err="1" smtClean="0">
                <a:latin typeface="Minion Pro"/>
                <a:cs typeface="Minion Pro"/>
              </a:rPr>
              <a:t>ἀκούω</a:t>
            </a:r>
            <a:r>
              <a:rPr lang="es-ES" sz="4000" dirty="0" smtClean="0">
                <a:latin typeface="Minion Pro"/>
                <a:cs typeface="Minion Pro"/>
              </a:rPr>
              <a:t>	</a:t>
            </a:r>
            <a:r>
              <a:rPr lang="pt-BR" sz="4000" dirty="0">
                <a:latin typeface="Minion Pro"/>
                <a:cs typeface="Minion Pro"/>
              </a:rPr>
              <a:t>	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γράφω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γίνομ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ἔρχομ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es-PE" sz="4000" b="1" dirty="0" smtClean="0">
                <a:latin typeface="Minion Pro"/>
                <a:cs typeface="Minion Pro"/>
              </a:rPr>
              <a:t>λαμβάνω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275606"/>
            <a:ext cx="2082621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u="sng" dirty="0" smtClean="0">
                <a:solidFill>
                  <a:srgbClr val="000000"/>
                </a:solidFill>
              </a:rPr>
              <a:t>Perfecto</a:t>
            </a:r>
          </a:p>
          <a:p>
            <a:pPr lvl="0"/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ἀκήκο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</a:p>
          <a:p>
            <a:pPr lvl="0"/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γέγρ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φ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</a:p>
          <a:p>
            <a:pPr lvl="0"/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γέγον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endParaRPr lang="es-ES" sz="4000" b="1" dirty="0">
              <a:solidFill>
                <a:srgbClr val="FF0000"/>
              </a:solidFill>
              <a:latin typeface="Minion Pro"/>
              <a:cs typeface="Minion Pro"/>
            </a:endParaRPr>
          </a:p>
          <a:p>
            <a:pPr lvl="0"/>
            <a:r>
              <a:rPr lang="pt-BR" sz="4000" b="1" dirty="0" err="1" smtClean="0">
                <a:solidFill>
                  <a:srgbClr val="FF0000"/>
                </a:solidFill>
                <a:latin typeface="Minion Pro"/>
                <a:cs typeface="Minion Pro"/>
              </a:rPr>
              <a:t>ἐλήλυθ</a:t>
            </a:r>
            <a:r>
              <a:rPr lang="pt-B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endParaRPr lang="pt-BR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339752" y="1923678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411760" y="2535746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483768" y="3147814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555776" y="3759882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7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339502"/>
            <a:ext cx="4263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Perfecto </a:t>
            </a:r>
            <a:r>
              <a:rPr lang="es-ES_tradnl" sz="4000" b="1" cap="small" dirty="0" smtClean="0">
                <a:latin typeface="Cambria"/>
                <a:cs typeface="Cambria"/>
              </a:rPr>
              <a:t>Segundo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75606"/>
            <a:ext cx="65344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/>
              <a:t>Presente</a:t>
            </a:r>
          </a:p>
          <a:p>
            <a:r>
              <a:rPr lang="pt-BR" sz="4000" b="1" dirty="0" err="1" smtClean="0">
                <a:latin typeface="Minion Pro"/>
                <a:cs typeface="Minion Pro"/>
              </a:rPr>
              <a:t>ἀκούω</a:t>
            </a:r>
            <a:r>
              <a:rPr lang="es-ES" sz="4000" dirty="0" smtClean="0">
                <a:latin typeface="Minion Pro"/>
                <a:cs typeface="Minion Pro"/>
              </a:rPr>
              <a:t>	</a:t>
            </a:r>
            <a:r>
              <a:rPr lang="pt-BR" sz="4000" dirty="0">
                <a:latin typeface="Minion Pro"/>
                <a:cs typeface="Minion Pro"/>
              </a:rPr>
              <a:t>	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γράφω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γίνομ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ἔρχομ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es-PE" sz="4000" b="1" dirty="0" smtClean="0">
                <a:latin typeface="Minion Pro"/>
                <a:cs typeface="Minion Pro"/>
              </a:rPr>
              <a:t>λαμβάνω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275606"/>
            <a:ext cx="2082621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u="sng" dirty="0" smtClean="0">
                <a:solidFill>
                  <a:srgbClr val="000000"/>
                </a:solidFill>
              </a:rPr>
              <a:t>Perfecto</a:t>
            </a:r>
          </a:p>
          <a:p>
            <a:pPr lvl="0"/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ἀκήκο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</a:p>
          <a:p>
            <a:pPr lvl="0"/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γέγρ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φ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</a:p>
          <a:p>
            <a:pPr lvl="0"/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γέγον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  <a:endParaRPr lang="es-ES" sz="4000" b="1" dirty="0">
              <a:solidFill>
                <a:srgbClr val="FF0000"/>
              </a:solidFill>
              <a:latin typeface="Minion Pro"/>
              <a:cs typeface="Minion Pro"/>
            </a:endParaRPr>
          </a:p>
          <a:p>
            <a:pPr lvl="0"/>
            <a:r>
              <a:rPr lang="pt-BR" sz="4000" b="1" dirty="0" err="1">
                <a:solidFill>
                  <a:srgbClr val="FF0000"/>
                </a:solidFill>
                <a:latin typeface="Minion Pro"/>
                <a:cs typeface="Minion Pro"/>
              </a:rPr>
              <a:t>ἐλήλυθ</a:t>
            </a:r>
            <a:r>
              <a:rPr lang="pt-BR" sz="4000" b="1" dirty="0">
                <a:solidFill>
                  <a:srgbClr val="FF0000"/>
                </a:solidFill>
                <a:latin typeface="Minion Pro"/>
                <a:cs typeface="Minion Pro"/>
              </a:rPr>
              <a:t>α</a:t>
            </a:r>
          </a:p>
          <a:p>
            <a:pPr lvl="0"/>
            <a:r>
              <a:rPr lang="es-PE" sz="4000" b="1" dirty="0">
                <a:solidFill>
                  <a:srgbClr val="FF0000"/>
                </a:solidFill>
                <a:latin typeface="Minion Pro"/>
                <a:cs typeface="Minion Pro"/>
              </a:rPr>
              <a:t>εἴληφα</a:t>
            </a:r>
            <a:r>
              <a:rPr lang="en-US" sz="4000" b="1" dirty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endParaRPr lang="es-ES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339752" y="1923678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411760" y="2535746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483768" y="3147814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555776" y="3759882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627784" y="4371950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4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91018"/>
              </p:ext>
            </p:extLst>
          </p:nvPr>
        </p:nvGraphicFramePr>
        <p:xfrm>
          <a:off x="1830146" y="121919"/>
          <a:ext cx="5483708" cy="4899663"/>
        </p:xfrm>
        <a:graphic>
          <a:graphicData uri="http://schemas.openxmlformats.org/drawingml/2006/table">
            <a:tbl>
              <a:tblPr/>
              <a:tblGrid>
                <a:gridCol w="587164"/>
                <a:gridCol w="2340443"/>
                <a:gridCol w="2556101"/>
              </a:tblGrid>
              <a:tr h="46719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7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Perfecto Medio/Pasivo Indicativo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6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Forma Verbal</a:t>
                      </a:r>
                      <a:endParaRPr kumimoji="0" 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L="91412" marR="91412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7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λέ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μαι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me he soltado / 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he sido soltado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2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λέ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σαι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te has soltado / 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pt-BR" sz="2200" dirty="0" err="1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has</a:t>
                      </a:r>
                      <a:r>
                        <a:rPr lang="pt-BR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 sido soltado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3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λέ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ται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se ha soltado /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ha sido soltado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λε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μεθα 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nos hemos soltado /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hemos sido soltados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λέ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σθε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se han soltado / 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han sido soltados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4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λέ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νται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se han soltado /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Minion Pro"/>
                        </a:rPr>
                        <a:t>han sido soltados</a:t>
                      </a:r>
                      <a:endParaRPr lang="en-US" sz="2200" dirty="0">
                        <a:effectLst/>
                        <a:latin typeface="Minion Pro"/>
                        <a:ea typeface="Times New Roman"/>
                        <a:cs typeface="Minion Pro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76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8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08293"/>
              </p:ext>
            </p:extLst>
          </p:nvPr>
        </p:nvGraphicFramePr>
        <p:xfrm>
          <a:off x="719572" y="1508761"/>
          <a:ext cx="7704856" cy="2125979"/>
        </p:xfrm>
        <a:graphic>
          <a:graphicData uri="http://schemas.openxmlformats.org/drawingml/2006/table">
            <a:tbl>
              <a:tblPr/>
              <a:tblGrid>
                <a:gridCol w="2520280"/>
                <a:gridCol w="2304256"/>
                <a:gridCol w="2880320"/>
              </a:tblGrid>
              <a:tr h="43219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2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El Perfecto Infinitivo 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</a:tr>
              <a:tr h="48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Activo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λε</a:t>
                      </a:r>
                      <a:r>
                        <a:rPr lang="es-PE" sz="3800" b="1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λυ</a:t>
                      </a: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κέναι</a:t>
                      </a:r>
                      <a:endParaRPr kumimoji="0" lang="es-MX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haber soltado</a:t>
                      </a:r>
                      <a:endParaRPr kumimoji="0" lang="es-MX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Medio-Pasivo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λε</a:t>
                      </a:r>
                      <a:r>
                        <a:rPr lang="es-PE" sz="3800" b="1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λύ</a:t>
                      </a: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σθαι</a:t>
                      </a:r>
                      <a:endParaRPr kumimoji="0" lang="es-MX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haberme soltado 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haber sido soltado</a:t>
                      </a:r>
                      <a:endParaRPr kumimoji="0" lang="es-MX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8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123563"/>
              </p:ext>
            </p:extLst>
          </p:nvPr>
        </p:nvGraphicFramePr>
        <p:xfrm>
          <a:off x="683568" y="483518"/>
          <a:ext cx="7704856" cy="2125979"/>
        </p:xfrm>
        <a:graphic>
          <a:graphicData uri="http://schemas.openxmlformats.org/drawingml/2006/table">
            <a:tbl>
              <a:tblPr/>
              <a:tblGrid>
                <a:gridCol w="2520280"/>
                <a:gridCol w="2304256"/>
                <a:gridCol w="2880320"/>
              </a:tblGrid>
              <a:tr h="43219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32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El Perfecto Infinitivo 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D0"/>
                    </a:solidFill>
                  </a:tcPr>
                </a:tc>
              </a:tr>
              <a:tr h="48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Activo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λε</a:t>
                      </a:r>
                      <a:r>
                        <a:rPr lang="es-PE" sz="3800" b="1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λυ</a:t>
                      </a: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κέναι</a:t>
                      </a:r>
                      <a:endParaRPr kumimoji="0" lang="es-MX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haber soltado</a:t>
                      </a:r>
                      <a:endParaRPr kumimoji="0" lang="es-MX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Medio-Pasivo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λε</a:t>
                      </a:r>
                      <a:r>
                        <a:rPr lang="es-PE" sz="3800" b="1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λύ</a:t>
                      </a: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σθαι</a:t>
                      </a:r>
                      <a:endParaRPr kumimoji="0" lang="es-MX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haberme soltado 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haber sido soltado</a:t>
                      </a:r>
                      <a:endParaRPr kumimoji="0" lang="es-MX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83967"/>
              </p:ext>
            </p:extLst>
          </p:nvPr>
        </p:nvGraphicFramePr>
        <p:xfrm>
          <a:off x="431540" y="2715766"/>
          <a:ext cx="8280920" cy="1569719"/>
        </p:xfrm>
        <a:graphic>
          <a:graphicData uri="http://schemas.openxmlformats.org/drawingml/2006/table">
            <a:tbl>
              <a:tblPr/>
              <a:tblGrid>
                <a:gridCol w="2376264"/>
                <a:gridCol w="3168352"/>
                <a:gridCol w="2736304"/>
              </a:tblGrid>
              <a:tr h="48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Activo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πε</a:t>
                      </a:r>
                      <a:r>
                        <a:rPr lang="es-PE" sz="3800" b="1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πιστευ</a:t>
                      </a: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κέναι</a:t>
                      </a:r>
                      <a:endParaRPr kumimoji="0" lang="es-MX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haber creído</a:t>
                      </a:r>
                      <a:endParaRPr kumimoji="0" lang="es-MX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Medio-Pasivo</a:t>
                      </a:r>
                      <a:endParaRPr kumimoji="0" lang="es-MX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πε</a:t>
                      </a:r>
                      <a:r>
                        <a:rPr lang="es-PE" sz="3800" b="1" kern="1200" dirty="0" smtClean="0">
                          <a:solidFill>
                            <a:srgbClr val="00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πιστεύ</a:t>
                      </a:r>
                      <a:r>
                        <a:rPr lang="es-PE" sz="3800" b="1" kern="1200" dirty="0" smtClean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σθαι</a:t>
                      </a:r>
                      <a:endParaRPr kumimoji="0" lang="es-MX" sz="3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800" kern="1200" dirty="0" smtClean="0">
                          <a:solidFill>
                            <a:schemeClr val="tx1"/>
                          </a:solidFill>
                          <a:effectLst/>
                          <a:latin typeface="Minion Pro"/>
                          <a:ea typeface="+mn-ea"/>
                          <a:cs typeface="Minion Pro"/>
                        </a:rPr>
                        <a:t>haberme creído / haber sido creído</a:t>
                      </a:r>
                      <a:endParaRPr kumimoji="0" lang="es-MX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29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187" y="1563638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solidFill>
                  <a:srgbClr val="0000FF"/>
                </a:solidFill>
                <a:latin typeface="Minion Pro"/>
                <a:cs typeface="Minion Pro"/>
              </a:rPr>
              <a:t>λ</a:t>
            </a:r>
            <a:r>
              <a:rPr lang="el-GR" sz="5400" b="1" dirty="0" smtClean="0">
                <a:latin typeface="Minion Pro"/>
                <a:cs typeface="Minion Pro"/>
              </a:rPr>
              <a:t>ύω</a:t>
            </a:r>
            <a:endParaRPr lang="pt-BR" sz="54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55737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187" y="1563638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solidFill>
                  <a:srgbClr val="0000FF"/>
                </a:solidFill>
                <a:latin typeface="Minion Pro"/>
                <a:cs typeface="Minion Pro"/>
              </a:rPr>
              <a:t>λ</a:t>
            </a:r>
            <a:r>
              <a:rPr lang="el-GR" sz="5400" b="1" dirty="0" smtClean="0">
                <a:latin typeface="Minion Pro"/>
                <a:cs typeface="Minion Pro"/>
              </a:rPr>
              <a:t>ύω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386" y="2918530"/>
            <a:ext cx="2236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λέ</a:t>
            </a:r>
            <a:r>
              <a:rPr lang="el-GR" sz="5400" b="1" dirty="0">
                <a:latin typeface="Minion Pro"/>
                <a:cs typeface="Minion Pro"/>
              </a:rPr>
              <a:t>λυ</a:t>
            </a:r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κα</a:t>
            </a:r>
            <a:endParaRPr lang="pt-BR" sz="5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37264" y="3952676"/>
            <a:ext cx="4924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ε</a:t>
            </a:r>
            <a:endParaRPr lang="pt-BR" sz="5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1734635" y="3878444"/>
            <a:ext cx="504056" cy="288032"/>
          </a:xfrm>
          <a:prstGeom prst="rightArrow">
            <a:avLst>
              <a:gd name="adj1" fmla="val 50000"/>
              <a:gd name="adj2" fmla="val 66417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7"/>
          <p:cNvSpPr/>
          <p:nvPr/>
        </p:nvSpPr>
        <p:spPr>
          <a:xfrm rot="10800000">
            <a:off x="1457159" y="2762320"/>
            <a:ext cx="878331" cy="360040"/>
          </a:xfrm>
          <a:prstGeom prst="curvedUpArrow">
            <a:avLst>
              <a:gd name="adj1" fmla="val 43469"/>
              <a:gd name="adj2" fmla="val 80260"/>
              <a:gd name="adj3" fmla="val 2500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0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880" y="724220"/>
            <a:ext cx="4788148" cy="3695060"/>
            <a:chOff x="550880" y="555526"/>
            <a:chExt cx="4788148" cy="3695060"/>
          </a:xfrm>
        </p:grpSpPr>
        <p:sp>
          <p:nvSpPr>
            <p:cNvPr id="15361" name="Rectangle 3"/>
            <p:cNvSpPr>
              <a:spLocks noChangeArrowheads="1"/>
            </p:cNvSpPr>
            <p:nvPr/>
          </p:nvSpPr>
          <p:spPr bwMode="auto">
            <a:xfrm>
              <a:off x="550880" y="1203598"/>
              <a:ext cx="4788148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PE" sz="48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Una acción </a:t>
              </a:r>
            </a:p>
            <a:p>
              <a:pPr algn="ctr"/>
              <a:r>
                <a:rPr lang="es-PE" sz="48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en el pasado </a:t>
              </a:r>
              <a:br>
                <a:rPr lang="es-PE" sz="48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</a:br>
              <a:r>
                <a:rPr lang="es-PE" sz="48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con repercuciones </a:t>
              </a:r>
            </a:p>
            <a:p>
              <a:pPr algn="ctr"/>
              <a:r>
                <a:rPr lang="es-PE" sz="4800" dirty="0" smtClean="0">
                  <a:solidFill>
                    <a:srgbClr val="0000FF"/>
                  </a:solidFill>
                  <a:latin typeface="Minion Pro" charset="0"/>
                  <a:cs typeface="Minion Pro" charset="0"/>
                </a:rPr>
                <a:t>en el presente.</a:t>
              </a:r>
              <a:endParaRPr lang="es-PE" sz="4800" dirty="0">
                <a:solidFill>
                  <a:srgbClr val="0000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5556" y="555526"/>
              <a:ext cx="473879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PE" sz="4000" b="1" cap="small" dirty="0" smtClean="0">
                  <a:latin typeface="Cambria"/>
                  <a:cs typeface="Cambria"/>
                </a:rPr>
                <a:t>El Tiempo Perfecto:</a:t>
              </a:r>
              <a:endParaRPr lang="es-PE" sz="4000" b="1" cap="small" dirty="0">
                <a:latin typeface="Cambria"/>
                <a:cs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18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808" y="156363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atin typeface="Minion Pro"/>
                <a:cs typeface="Minion Pro"/>
              </a:rPr>
              <a:t>γινώσκω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1635646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cuando empieza con</a:t>
            </a:r>
          </a:p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2 consonantes</a:t>
            </a:r>
            <a:endParaRPr lang="pt-BR" sz="54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14734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808" y="156363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atin typeface="Minion Pro"/>
                <a:cs typeface="Minion Pro"/>
              </a:rPr>
              <a:t>γινώσκω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2211710"/>
            <a:ext cx="2836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i="1" dirty="0" smtClean="0">
                <a:latin typeface="Minion Pro"/>
                <a:cs typeface="Minion Pro"/>
              </a:rPr>
              <a:t>raíz: </a:t>
            </a:r>
            <a:r>
              <a:rPr lang="el-GR" sz="5400" b="1" dirty="0" smtClean="0">
                <a:solidFill>
                  <a:srgbClr val="0000FF"/>
                </a:solidFill>
                <a:latin typeface="Minion Pro"/>
                <a:cs typeface="Minion Pro"/>
              </a:rPr>
              <a:t>γνο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1635646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cuando empieza con</a:t>
            </a:r>
          </a:p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2 consonantes</a:t>
            </a:r>
            <a:endParaRPr lang="pt-BR" sz="54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11884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808" y="156363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atin typeface="Minion Pro"/>
                <a:cs typeface="Minion Pro"/>
              </a:rPr>
              <a:t>γινώσκω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2211710"/>
            <a:ext cx="2836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i="1" dirty="0" smtClean="0">
                <a:latin typeface="Minion Pro"/>
                <a:cs typeface="Minion Pro"/>
              </a:rPr>
              <a:t>raíz: </a:t>
            </a:r>
            <a:r>
              <a:rPr lang="el-GR" sz="5400" b="1" dirty="0" smtClean="0">
                <a:solidFill>
                  <a:srgbClr val="0000FF"/>
                </a:solidFill>
                <a:latin typeface="Minion Pro"/>
                <a:cs typeface="Minion Pro"/>
              </a:rPr>
              <a:t>γνο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1635646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cuando empieza con</a:t>
            </a:r>
          </a:p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2 consonantes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808" y="3435846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atin typeface="Minion Pro"/>
                <a:cs typeface="Minion Pro"/>
              </a:rPr>
              <a:t>ἔγνωκα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2339752" y="3075806"/>
            <a:ext cx="360040" cy="792088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5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808" y="156363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atin typeface="Minion Pro"/>
                <a:cs typeface="Minion Pro"/>
              </a:rPr>
              <a:t>γράφω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1635646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cuando empieza con</a:t>
            </a:r>
          </a:p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2 consonantes</a:t>
            </a:r>
            <a:endParaRPr lang="pt-BR" sz="54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78923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808" y="156363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atin typeface="Minion Pro"/>
                <a:cs typeface="Minion Pro"/>
              </a:rPr>
              <a:t>γράφω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1635646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cuando empieza con</a:t>
            </a:r>
          </a:p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2 consonantes</a:t>
            </a:r>
            <a:endParaRPr lang="pt-BR" sz="5400" dirty="0" smtClean="0">
              <a:latin typeface="Minion Pro"/>
              <a:cs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260" y="300379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5400" b="1" dirty="0" smtClean="0">
                <a:latin typeface="Minion Pro"/>
                <a:cs typeface="Minion Pro"/>
              </a:rPr>
              <a:t>γέγραφα </a:t>
            </a:r>
            <a:endParaRPr lang="pt-BR" sz="5400" dirty="0">
              <a:latin typeface="Minion Pro"/>
              <a:cs typeface="Minion Pro"/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2339752" y="2499742"/>
            <a:ext cx="360040" cy="792088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7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563638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dirty="0" smtClean="0">
                <a:latin typeface="Minion Pro"/>
                <a:cs typeface="Minion Pro"/>
              </a:rPr>
              <a:t>ζητέω</a:t>
            </a:r>
            <a:endParaRPr lang="pt-BR" sz="6000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2248292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cuando empieza con</a:t>
            </a:r>
          </a:p>
          <a:p>
            <a:pPr algn="ctr"/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ψ</a:t>
            </a:r>
            <a:r>
              <a:rPr lang="el-GR" sz="4400" dirty="0" smtClean="0">
                <a:latin typeface="Minion Pro"/>
                <a:cs typeface="Minion Pro"/>
              </a:rPr>
              <a:t>, </a:t>
            </a:r>
            <a:r>
              <a:rPr lang="el-GR" sz="4400" b="1" dirty="0">
                <a:solidFill>
                  <a:srgbClr val="FF0000"/>
                </a:solidFill>
                <a:latin typeface="Minion Pro"/>
                <a:cs typeface="Minion Pro"/>
              </a:rPr>
              <a:t>ζ</a:t>
            </a:r>
            <a:r>
              <a:rPr lang="el-GR" sz="4400" dirty="0" smtClean="0">
                <a:latin typeface="Minion Pro"/>
                <a:cs typeface="Minion Pro"/>
              </a:rPr>
              <a:t>, </a:t>
            </a:r>
            <a:r>
              <a:rPr lang="el-GR" sz="4400" b="1" dirty="0">
                <a:solidFill>
                  <a:srgbClr val="FF0000"/>
                </a:solidFill>
                <a:latin typeface="Minion Pro"/>
                <a:cs typeface="Minion Pro"/>
              </a:rPr>
              <a:t>ξ</a:t>
            </a:r>
            <a:endParaRPr lang="pt-BR" sz="4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880140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600" b="1" dirty="0" smtClean="0">
                <a:solidFill>
                  <a:srgbClr val="FF0000"/>
                </a:solidFill>
                <a:latin typeface="Minion Pro"/>
                <a:cs typeface="Minion Pro"/>
              </a:rPr>
              <a:t>ε </a:t>
            </a:r>
            <a:r>
              <a:rPr lang="es-ES_tradnl" sz="9600" b="1" dirty="0" smtClean="0">
                <a:solidFill>
                  <a:srgbClr val="FF0000"/>
                </a:solidFill>
                <a:latin typeface="Minion Pro"/>
                <a:cs typeface="Minion Pro"/>
              </a:rPr>
              <a:t>+</a:t>
            </a:r>
            <a:endParaRPr lang="pt-BR" sz="9600" b="1" dirty="0" smtClean="0">
              <a:solidFill>
                <a:srgbClr val="FF0000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90984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563638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dirty="0" smtClean="0">
                <a:latin typeface="Minion Pro"/>
                <a:cs typeface="Minion Pro"/>
              </a:rPr>
              <a:t>ζητέω</a:t>
            </a:r>
            <a:endParaRPr lang="pt-BR" sz="6000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2248292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400" dirty="0" smtClean="0">
                <a:latin typeface="Minion Pro"/>
                <a:cs typeface="Minion Pro"/>
              </a:rPr>
              <a:t>cuando empieza con</a:t>
            </a:r>
          </a:p>
          <a:p>
            <a:pPr algn="ctr"/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ψ</a:t>
            </a:r>
            <a:r>
              <a:rPr lang="el-GR" sz="4400" dirty="0" smtClean="0">
                <a:latin typeface="Minion Pro"/>
                <a:cs typeface="Minion Pro"/>
              </a:rPr>
              <a:t>, </a:t>
            </a:r>
            <a:r>
              <a:rPr lang="el-GR" sz="4400" b="1" dirty="0">
                <a:solidFill>
                  <a:srgbClr val="FF0000"/>
                </a:solidFill>
                <a:latin typeface="Minion Pro"/>
                <a:cs typeface="Minion Pro"/>
              </a:rPr>
              <a:t>ζ</a:t>
            </a:r>
            <a:r>
              <a:rPr lang="el-GR" sz="4400" dirty="0" smtClean="0">
                <a:latin typeface="Minion Pro"/>
                <a:cs typeface="Minion Pro"/>
              </a:rPr>
              <a:t>, </a:t>
            </a:r>
            <a:r>
              <a:rPr lang="el-GR" sz="4400" b="1" dirty="0">
                <a:solidFill>
                  <a:srgbClr val="FF0000"/>
                </a:solidFill>
                <a:latin typeface="Minion Pro"/>
                <a:cs typeface="Minion Pro"/>
              </a:rPr>
              <a:t>ξ</a:t>
            </a:r>
            <a:endParaRPr lang="pt-BR" sz="4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880140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600" b="1" dirty="0" smtClean="0">
                <a:solidFill>
                  <a:srgbClr val="FF0000"/>
                </a:solidFill>
                <a:latin typeface="Minion Pro"/>
                <a:cs typeface="Minion Pro"/>
              </a:rPr>
              <a:t>ε </a:t>
            </a:r>
            <a:r>
              <a:rPr lang="es-ES_tradnl" sz="9600" b="1" dirty="0" smtClean="0">
                <a:solidFill>
                  <a:srgbClr val="FF0000"/>
                </a:solidFill>
                <a:latin typeface="Minion Pro"/>
                <a:cs typeface="Minion Pro"/>
              </a:rPr>
              <a:t>+</a:t>
            </a:r>
            <a:endParaRPr lang="pt-BR" sz="9600" b="1" dirty="0" smtClean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3003798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ἐ</a:t>
            </a:r>
            <a:r>
              <a:rPr lang="el-GR" sz="6000" b="1" dirty="0" smtClean="0">
                <a:latin typeface="Minion Pro"/>
                <a:cs typeface="Minion Pro"/>
              </a:rPr>
              <a:t>ζήτη</a:t>
            </a:r>
            <a:r>
              <a:rPr lang="el-GR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κα</a:t>
            </a:r>
            <a:r>
              <a:rPr lang="el-GR" sz="6000" b="1" dirty="0" smtClean="0">
                <a:latin typeface="Minion Pro"/>
                <a:cs typeface="Minion Pro"/>
              </a:rPr>
              <a:t> </a:t>
            </a:r>
            <a:endParaRPr lang="pt-BR" sz="6000" dirty="0" smtClean="0">
              <a:latin typeface="Minion Pro"/>
              <a:cs typeface="Minion Pro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2339752" y="2499742"/>
            <a:ext cx="360040" cy="792088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7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760" y="1563638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π</a:t>
            </a:r>
            <a:endParaRPr lang="es-ES_tradnl" sz="4400" b="1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τ</a:t>
            </a:r>
            <a:endParaRPr lang="es-ES_tradnl" sz="4400" b="1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κ </a:t>
            </a:r>
            <a:endParaRPr lang="pt-BR" sz="4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551438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φ</a:t>
            </a:r>
            <a:endParaRPr lang="es-ES_tradnl" sz="4000" b="1" dirty="0">
              <a:solidFill>
                <a:srgbClr val="00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θ</a:t>
            </a:r>
            <a:endParaRPr lang="es-ES_tradnl" sz="4400" b="1" dirty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χ </a:t>
            </a:r>
            <a:endParaRPr lang="pt-BR" sz="4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67744" y="1881804"/>
            <a:ext cx="1440160" cy="288032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67744" y="3003798"/>
            <a:ext cx="1440160" cy="288032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67744" y="4141968"/>
            <a:ext cx="1440160" cy="288032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5732" y="1419622"/>
            <a:ext cx="1929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φ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ανερόω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5869868" y="1853411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  <a:effectLst/>
                <a:latin typeface="Minion Pro"/>
                <a:ea typeface="Times New Roman"/>
                <a:cs typeface="Times New Roman"/>
              </a:rPr>
              <a:t>π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ε</a:t>
            </a:r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φ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ανέρωκα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506015" y="2681214"/>
            <a:ext cx="3024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dirty="0">
                <a:solidFill>
                  <a:srgbClr val="000000"/>
                </a:solidFill>
                <a:latin typeface="Minion Pro"/>
                <a:cs typeface="Minion Pro"/>
              </a:rPr>
              <a:t>cuando </a:t>
            </a:r>
          </a:p>
          <a:p>
            <a:pPr lvl="0" algn="ctr"/>
            <a:r>
              <a:rPr lang="es-ES_tradnl" sz="3200" b="1" dirty="0">
                <a:solidFill>
                  <a:srgbClr val="000000"/>
                </a:solidFill>
                <a:latin typeface="Minion Pro"/>
                <a:cs typeface="Minion Pro"/>
              </a:rPr>
              <a:t>empieza con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1291899" y="2855426"/>
            <a:ext cx="316835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dirty="0">
                <a:solidFill>
                  <a:srgbClr val="0000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Minion Pro"/>
                <a:cs typeface="Minion Pro"/>
              </a:rPr>
              <a:t>se reduplica </a:t>
            </a:r>
            <a:r>
              <a:rPr lang="es-ES_tradnl" sz="3200" b="1" dirty="0" smtClean="0">
                <a:solidFill>
                  <a:srgbClr val="0000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Minion Pro"/>
                <a:cs typeface="Minion Pro"/>
              </a:rPr>
              <a:t>con</a:t>
            </a:r>
            <a:endParaRPr lang="es-ES_tradnl" sz="3200" b="1" dirty="0">
              <a:solidFill>
                <a:srgbClr val="000000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Minion Pro"/>
              <a:cs typeface="Minion Pro"/>
            </a:endParaRPr>
          </a:p>
        </p:txBody>
      </p:sp>
      <p:sp>
        <p:nvSpPr>
          <p:cNvPr id="2" name="Bent Arrow 1"/>
          <p:cNvSpPr/>
          <p:nvPr/>
        </p:nvSpPr>
        <p:spPr>
          <a:xfrm flipV="1">
            <a:off x="5076056" y="1995686"/>
            <a:ext cx="720080" cy="360040"/>
          </a:xfrm>
          <a:prstGeom prst="ben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8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760" y="1563638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π</a:t>
            </a:r>
            <a:endParaRPr lang="es-ES_tradnl" sz="4400" b="1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τ</a:t>
            </a:r>
            <a:endParaRPr lang="es-ES_tradnl" sz="4400" b="1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κ </a:t>
            </a:r>
            <a:endParaRPr lang="pt-BR" sz="4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551438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φ</a:t>
            </a:r>
            <a:endParaRPr lang="es-ES_tradnl" sz="4000" b="1" dirty="0">
              <a:solidFill>
                <a:srgbClr val="00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θ</a:t>
            </a:r>
            <a:endParaRPr lang="es-ES_tradnl" sz="4400" b="1" dirty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χ </a:t>
            </a:r>
            <a:endParaRPr lang="pt-BR" sz="4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67744" y="1881804"/>
            <a:ext cx="1440160" cy="288032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67744" y="3003798"/>
            <a:ext cx="1440160" cy="288032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67744" y="4141968"/>
            <a:ext cx="1440160" cy="288032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5732" y="1419622"/>
            <a:ext cx="1929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φ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ανερόω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5869868" y="1853411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  <a:effectLst/>
                <a:latin typeface="Minion Pro"/>
                <a:ea typeface="Times New Roman"/>
                <a:cs typeface="Times New Roman"/>
              </a:rPr>
              <a:t>π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ε</a:t>
            </a:r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φ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ανέρωκα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4644008" y="2543834"/>
            <a:ext cx="2089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θ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εραπεύω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6301916" y="2977623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buSzPts val="1200"/>
              <a:tabLst>
                <a:tab pos="860425" algn="l"/>
              </a:tabLst>
            </a:pPr>
            <a:r>
              <a:rPr lang="es-MX" sz="3600" b="1" dirty="0" smtClean="0">
                <a:solidFill>
                  <a:srgbClr val="FF0000"/>
                </a:solidFill>
                <a:effectLst/>
                <a:latin typeface="Minion Pro"/>
                <a:ea typeface="Times New Roman"/>
                <a:cs typeface="Times New Roman"/>
              </a:rPr>
              <a:t>τ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ε</a:t>
            </a:r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θ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άπευκα</a:t>
            </a:r>
            <a:endParaRPr lang="en-US" sz="3600" b="1" dirty="0">
              <a:effectLst/>
              <a:latin typeface="Futura Lt BT"/>
              <a:ea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-506015" y="2681214"/>
            <a:ext cx="3024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dirty="0">
                <a:solidFill>
                  <a:srgbClr val="000000"/>
                </a:solidFill>
                <a:latin typeface="Minion Pro"/>
                <a:cs typeface="Minion Pro"/>
              </a:rPr>
              <a:t>cuando </a:t>
            </a:r>
          </a:p>
          <a:p>
            <a:pPr lvl="0" algn="ctr"/>
            <a:r>
              <a:rPr lang="es-ES_tradnl" sz="3200" b="1" dirty="0">
                <a:solidFill>
                  <a:srgbClr val="000000"/>
                </a:solidFill>
                <a:latin typeface="Minion Pro"/>
                <a:cs typeface="Minion Pro"/>
              </a:rPr>
              <a:t>empieza con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1291899" y="2855426"/>
            <a:ext cx="316835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dirty="0">
                <a:solidFill>
                  <a:srgbClr val="0000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Minion Pro"/>
                <a:cs typeface="Minion Pro"/>
              </a:rPr>
              <a:t>se reduplica </a:t>
            </a:r>
            <a:r>
              <a:rPr lang="es-ES_tradnl" sz="3200" b="1" dirty="0" smtClean="0">
                <a:solidFill>
                  <a:srgbClr val="0000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Minion Pro"/>
                <a:cs typeface="Minion Pro"/>
              </a:rPr>
              <a:t>con</a:t>
            </a:r>
            <a:endParaRPr lang="es-ES_tradnl" sz="3200" b="1" dirty="0">
              <a:solidFill>
                <a:srgbClr val="000000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Minion Pro"/>
              <a:cs typeface="Minion Pro"/>
            </a:endParaRPr>
          </a:p>
        </p:txBody>
      </p:sp>
      <p:sp>
        <p:nvSpPr>
          <p:cNvPr id="2" name="Bent Arrow 1"/>
          <p:cNvSpPr/>
          <p:nvPr/>
        </p:nvSpPr>
        <p:spPr>
          <a:xfrm flipV="1">
            <a:off x="5076056" y="1995686"/>
            <a:ext cx="720080" cy="360040"/>
          </a:xfrm>
          <a:prstGeom prst="ben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5004048" y="3119898"/>
            <a:ext cx="1224136" cy="360040"/>
          </a:xfrm>
          <a:prstGeom prst="ben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1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consonantes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760" y="1563638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π</a:t>
            </a:r>
            <a:endParaRPr lang="es-ES_tradnl" sz="4400" b="1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τ</a:t>
            </a:r>
            <a:endParaRPr lang="es-ES_tradnl" sz="4400" b="1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κ </a:t>
            </a:r>
            <a:endParaRPr lang="pt-BR" sz="4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551438"/>
            <a:ext cx="3384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φ</a:t>
            </a:r>
            <a:endParaRPr lang="es-ES_tradnl" sz="4000" b="1" dirty="0">
              <a:solidFill>
                <a:srgbClr val="00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θ</a:t>
            </a:r>
            <a:endParaRPr lang="es-ES_tradnl" sz="4400" b="1" dirty="0">
              <a:solidFill>
                <a:srgbClr val="FF0000"/>
              </a:solidFill>
              <a:latin typeface="Minion Pro"/>
              <a:cs typeface="Minion Pro"/>
            </a:endParaRPr>
          </a:p>
          <a:p>
            <a:pPr algn="ctr">
              <a:spcAft>
                <a:spcPts val="3600"/>
              </a:spcAft>
            </a:pPr>
            <a:r>
              <a:rPr lang="el-GR" sz="4400" b="1" dirty="0" smtClean="0">
                <a:solidFill>
                  <a:srgbClr val="FF0000"/>
                </a:solidFill>
                <a:latin typeface="Minion Pro"/>
                <a:cs typeface="Minion Pro"/>
              </a:rPr>
              <a:t>χ </a:t>
            </a:r>
            <a:endParaRPr lang="pt-BR" sz="4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67744" y="1881804"/>
            <a:ext cx="1440160" cy="288032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67744" y="3003798"/>
            <a:ext cx="1440160" cy="288032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67744" y="4141968"/>
            <a:ext cx="1440160" cy="288032"/>
          </a:xfrm>
          <a:prstGeom prst="right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5732" y="1419622"/>
            <a:ext cx="1929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φ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ανερόω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5869868" y="1853411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  <a:effectLst/>
                <a:latin typeface="Minion Pro"/>
                <a:ea typeface="Times New Roman"/>
                <a:cs typeface="Times New Roman"/>
              </a:rPr>
              <a:t>π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ε</a:t>
            </a:r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φ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ανέρωκα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4644008" y="2543834"/>
            <a:ext cx="2089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θ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εραπεύω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6301916" y="2977623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  <a:buSzPts val="1200"/>
              <a:tabLst>
                <a:tab pos="860425" algn="l"/>
              </a:tabLst>
            </a:pPr>
            <a:r>
              <a:rPr lang="es-MX" sz="3600" b="1" dirty="0" smtClean="0">
                <a:solidFill>
                  <a:srgbClr val="FF0000"/>
                </a:solidFill>
                <a:effectLst/>
                <a:latin typeface="Minion Pro"/>
                <a:ea typeface="Times New Roman"/>
                <a:cs typeface="Times New Roman"/>
              </a:rPr>
              <a:t>τ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ε</a:t>
            </a:r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θ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άπευκα</a:t>
            </a:r>
            <a:endParaRPr lang="en-US" sz="3600" b="1" dirty="0">
              <a:effectLst/>
              <a:latin typeface="Futura Lt BT"/>
              <a:ea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3642" y="3679786"/>
            <a:ext cx="1538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χ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ωρίζω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5753762" y="4113575"/>
            <a:ext cx="1992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  <a:effectLst/>
                <a:latin typeface="Minion Pro"/>
                <a:ea typeface="Times New Roman"/>
                <a:cs typeface="Times New Roman"/>
              </a:rPr>
              <a:t>κ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ε</a:t>
            </a:r>
            <a:r>
              <a:rPr lang="es-MX" sz="3600" b="1" dirty="0" smtClean="0">
                <a:solidFill>
                  <a:srgbClr val="0000FF"/>
                </a:solidFill>
                <a:effectLst/>
                <a:latin typeface="Minion Pro"/>
                <a:ea typeface="Times New Roman"/>
                <a:cs typeface="Times New Roman"/>
              </a:rPr>
              <a:t>χ</a:t>
            </a:r>
            <a:r>
              <a:rPr lang="es-MX" sz="3600" b="1" dirty="0" smtClean="0">
                <a:effectLst/>
                <a:latin typeface="Minion Pro"/>
                <a:ea typeface="Times New Roman"/>
                <a:cs typeface="Times New Roman"/>
              </a:rPr>
              <a:t>ώρικα</a:t>
            </a:r>
            <a:r>
              <a:rPr lang="en-US" sz="3600" b="1" dirty="0" smtClean="0">
                <a:effectLst/>
              </a:rPr>
              <a:t> </a:t>
            </a:r>
            <a:endParaRPr lang="en-US" sz="3600" b="1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506015" y="2681214"/>
            <a:ext cx="3024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dirty="0">
                <a:solidFill>
                  <a:srgbClr val="000000"/>
                </a:solidFill>
                <a:latin typeface="Minion Pro"/>
                <a:cs typeface="Minion Pro"/>
              </a:rPr>
              <a:t>cuando </a:t>
            </a:r>
          </a:p>
          <a:p>
            <a:pPr lvl="0" algn="ctr"/>
            <a:r>
              <a:rPr lang="es-ES_tradnl" sz="3200" b="1" dirty="0">
                <a:solidFill>
                  <a:srgbClr val="000000"/>
                </a:solidFill>
                <a:latin typeface="Minion Pro"/>
                <a:cs typeface="Minion Pro"/>
              </a:rPr>
              <a:t>empieza con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1291899" y="2855426"/>
            <a:ext cx="316835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200" b="1" dirty="0">
                <a:solidFill>
                  <a:srgbClr val="0000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Minion Pro"/>
                <a:cs typeface="Minion Pro"/>
              </a:rPr>
              <a:t>se reduplica </a:t>
            </a:r>
            <a:r>
              <a:rPr lang="es-ES_tradnl" sz="3200" b="1" dirty="0" smtClean="0">
                <a:solidFill>
                  <a:srgbClr val="0000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Minion Pro"/>
                <a:cs typeface="Minion Pro"/>
              </a:rPr>
              <a:t>con</a:t>
            </a:r>
            <a:endParaRPr lang="es-ES_tradnl" sz="3200" b="1" dirty="0">
              <a:solidFill>
                <a:srgbClr val="000000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Minion Pro"/>
              <a:cs typeface="Minion Pro"/>
            </a:endParaRPr>
          </a:p>
        </p:txBody>
      </p:sp>
      <p:sp>
        <p:nvSpPr>
          <p:cNvPr id="2" name="Bent Arrow 1"/>
          <p:cNvSpPr/>
          <p:nvPr/>
        </p:nvSpPr>
        <p:spPr>
          <a:xfrm flipV="1">
            <a:off x="5076056" y="1995686"/>
            <a:ext cx="720080" cy="360040"/>
          </a:xfrm>
          <a:prstGeom prst="ben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V="1">
            <a:off x="5004048" y="3119898"/>
            <a:ext cx="1224136" cy="360040"/>
          </a:xfrm>
          <a:prstGeom prst="ben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flipV="1">
            <a:off x="5076056" y="4255850"/>
            <a:ext cx="648072" cy="360040"/>
          </a:xfrm>
          <a:prstGeom prst="ben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0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539552" y="2355726"/>
            <a:ext cx="4788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sz="4800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“he comido”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556" y="724220"/>
            <a:ext cx="4738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El Tiempo Perfecto:</a:t>
            </a:r>
            <a:endParaRPr lang="es-PE" sz="4000" b="1" cap="small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5401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vocales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753527"/>
            <a:ext cx="65344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/>
              <a:t>Presente</a:t>
            </a:r>
          </a:p>
          <a:p>
            <a:r>
              <a:rPr lang="el-GR" sz="4000" b="1" dirty="0" smtClean="0">
                <a:solidFill>
                  <a:srgbClr val="0000FF"/>
                </a:solidFill>
                <a:latin typeface="Minion Pro"/>
                <a:cs typeface="Minion Pro"/>
              </a:rPr>
              <a:t>ἀ</a:t>
            </a:r>
            <a:r>
              <a:rPr lang="el-GR" sz="4000" b="1" dirty="0" smtClean="0">
                <a:latin typeface="Minion Pro"/>
                <a:cs typeface="Minion Pro"/>
              </a:rPr>
              <a:t>γαπάω</a:t>
            </a:r>
            <a:endParaRPr lang="pt-BR" sz="4000" dirty="0" smtClean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753527"/>
            <a:ext cx="209544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u="sng" dirty="0" smtClean="0">
                <a:solidFill>
                  <a:srgbClr val="000000"/>
                </a:solidFill>
              </a:rPr>
              <a:t>Perfecto</a:t>
            </a:r>
          </a:p>
          <a:p>
            <a:r>
              <a:rPr lang="el-G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ἠ</a:t>
            </a:r>
            <a:r>
              <a:rPr lang="el-GR" sz="4000" b="1" dirty="0" smtClean="0">
                <a:latin typeface="Minion Pro"/>
                <a:cs typeface="Minion Pro"/>
              </a:rPr>
              <a:t>γάπη</a:t>
            </a:r>
            <a:r>
              <a:rPr lang="el-G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κα  </a:t>
            </a:r>
            <a:endParaRPr lang="es-ES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483768" y="2427734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2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9953" y="339502"/>
            <a:ext cx="33946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 smtClean="0">
                <a:latin typeface="Cambria"/>
                <a:cs typeface="Cambria"/>
              </a:rPr>
              <a:t>de vocales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753527"/>
            <a:ext cx="653447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/>
              <a:t>Presente</a:t>
            </a:r>
          </a:p>
          <a:p>
            <a:r>
              <a:rPr lang="el-GR" sz="4000" b="1" dirty="0" smtClean="0">
                <a:solidFill>
                  <a:srgbClr val="0000FF"/>
                </a:solidFill>
                <a:latin typeface="Minion Pro"/>
                <a:cs typeface="Minion Pro"/>
              </a:rPr>
              <a:t>ἀ</a:t>
            </a:r>
            <a:r>
              <a:rPr lang="el-GR" sz="4000" b="1" dirty="0" smtClean="0">
                <a:latin typeface="Minion Pro"/>
                <a:cs typeface="Minion Pro"/>
              </a:rPr>
              <a:t>γαπάω  </a:t>
            </a:r>
            <a:r>
              <a:rPr lang="es-ES" sz="4000" dirty="0" smtClean="0">
                <a:latin typeface="Minion Pro"/>
                <a:cs typeface="Minion Pro"/>
              </a:rPr>
              <a:t>	</a:t>
            </a:r>
            <a:r>
              <a:rPr lang="pt-BR" sz="4000" dirty="0">
                <a:latin typeface="Minion Pro"/>
                <a:cs typeface="Minion Pro"/>
              </a:rPr>
              <a:t>	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el-GR" sz="4000" b="1" dirty="0" smtClean="0">
                <a:solidFill>
                  <a:srgbClr val="0000FF"/>
                </a:solidFill>
                <a:latin typeface="Minion Pro"/>
                <a:cs typeface="Minion Pro"/>
              </a:rPr>
              <a:t>αἰ</a:t>
            </a:r>
            <a:r>
              <a:rPr lang="el-GR" sz="4000" b="1" dirty="0" smtClean="0">
                <a:latin typeface="Minion Pro"/>
                <a:cs typeface="Minion Pro"/>
              </a:rPr>
              <a:t>τέω  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753527"/>
            <a:ext cx="2095445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u="sng" dirty="0" smtClean="0">
                <a:solidFill>
                  <a:srgbClr val="000000"/>
                </a:solidFill>
              </a:rPr>
              <a:t>Perfecto</a:t>
            </a:r>
          </a:p>
          <a:p>
            <a:r>
              <a:rPr lang="el-G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ἠ</a:t>
            </a:r>
            <a:r>
              <a:rPr lang="el-GR" sz="4000" b="1" dirty="0" smtClean="0">
                <a:latin typeface="Minion Pro"/>
                <a:cs typeface="Minion Pro"/>
              </a:rPr>
              <a:t>γάπη</a:t>
            </a:r>
            <a:r>
              <a:rPr lang="el-G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κα </a:t>
            </a:r>
            <a:endParaRPr lang="pt-BR" sz="4000" b="1" dirty="0" smtClean="0">
              <a:solidFill>
                <a:srgbClr val="FF0000"/>
              </a:solidFill>
              <a:latin typeface="Minion Pro"/>
              <a:cs typeface="Minion Pro"/>
            </a:endParaRPr>
          </a:p>
          <a:p>
            <a:r>
              <a:rPr lang="el-G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ᾔ</a:t>
            </a:r>
            <a:r>
              <a:rPr lang="el-GR" sz="4000" b="1" dirty="0" smtClean="0">
                <a:solidFill>
                  <a:srgbClr val="000000"/>
                </a:solidFill>
                <a:latin typeface="Minion Pro"/>
                <a:cs typeface="Minion Pro"/>
              </a:rPr>
              <a:t>τη</a:t>
            </a:r>
            <a:r>
              <a:rPr lang="el-G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κα  </a:t>
            </a:r>
            <a:endParaRPr lang="es-ES" sz="40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483768" y="2427734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483768" y="3032990"/>
            <a:ext cx="288032" cy="360040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9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034" y="339502"/>
            <a:ext cx="4094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>
                <a:latin typeface="Cambria"/>
                <a:cs typeface="Cambria"/>
              </a:rPr>
              <a:t>de verbos compuestos 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923678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latin typeface="Minion Pro"/>
                <a:cs typeface="Minion Pro"/>
              </a:rPr>
              <a:t>ἐκ</a:t>
            </a:r>
            <a:r>
              <a:rPr lang="el-GR" sz="4000" b="1" dirty="0" smtClean="0">
                <a:solidFill>
                  <a:srgbClr val="0000FF"/>
                </a:solidFill>
                <a:latin typeface="Minion Pro"/>
                <a:cs typeface="Minion Pro"/>
              </a:rPr>
              <a:t>β</a:t>
            </a:r>
            <a:r>
              <a:rPr lang="el-GR" sz="4000" b="1" dirty="0" smtClean="0">
                <a:latin typeface="Minion Pro"/>
                <a:cs typeface="Minion Pro"/>
              </a:rPr>
              <a:t>άλλω  </a:t>
            </a:r>
            <a:endParaRPr lang="en-US" sz="40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98384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034" y="339502"/>
            <a:ext cx="4094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err="1" smtClean="0">
                <a:latin typeface="Cambria"/>
                <a:cs typeface="Cambria"/>
              </a:rPr>
              <a:t>Reduplicaci</a:t>
            </a:r>
            <a:r>
              <a:rPr lang="el-GR" sz="4000" b="1" cap="small" dirty="0" smtClean="0">
                <a:latin typeface="Cambria"/>
                <a:cs typeface="Cambria"/>
              </a:rPr>
              <a:t>ó</a:t>
            </a:r>
            <a:r>
              <a:rPr lang="es-ES_tradnl" sz="4000" b="1" cap="small" dirty="0" smtClean="0">
                <a:latin typeface="Cambria"/>
                <a:cs typeface="Cambria"/>
              </a:rPr>
              <a:t>n</a:t>
            </a:r>
          </a:p>
          <a:p>
            <a:pPr algn="ctr">
              <a:spcBef>
                <a:spcPts val="0"/>
              </a:spcBef>
              <a:defRPr/>
            </a:pPr>
            <a:r>
              <a:rPr lang="es-ES_tradnl" sz="3200" b="1" cap="small" dirty="0">
                <a:latin typeface="Cambria"/>
                <a:cs typeface="Cambria"/>
              </a:rPr>
              <a:t>de verbos compuestos 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1923678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 smtClean="0">
                <a:latin typeface="Minion Pro"/>
                <a:cs typeface="Minion Pro"/>
              </a:rPr>
              <a:t>ἐκ</a:t>
            </a:r>
            <a:r>
              <a:rPr lang="el-GR" sz="4000" b="1" dirty="0" smtClean="0">
                <a:solidFill>
                  <a:srgbClr val="0000FF"/>
                </a:solidFill>
                <a:latin typeface="Minion Pro"/>
                <a:cs typeface="Minion Pro"/>
              </a:rPr>
              <a:t>β</a:t>
            </a:r>
            <a:r>
              <a:rPr lang="el-GR" sz="4000" b="1" dirty="0" smtClean="0">
                <a:latin typeface="Minion Pro"/>
                <a:cs typeface="Minion Pro"/>
              </a:rPr>
              <a:t>άλλω  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3075806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 smtClean="0">
                <a:latin typeface="Minion Pro"/>
                <a:cs typeface="Minion Pro"/>
              </a:rPr>
              <a:t>ἐκ</a:t>
            </a:r>
            <a:r>
              <a:rPr lang="el-G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βέ</a:t>
            </a:r>
            <a:r>
              <a:rPr lang="el-GR" sz="4000" b="1" dirty="0" smtClean="0">
                <a:solidFill>
                  <a:srgbClr val="0000FF"/>
                </a:solidFill>
                <a:latin typeface="Minion Pro"/>
                <a:cs typeface="Minion Pro"/>
              </a:rPr>
              <a:t>β</a:t>
            </a:r>
            <a:r>
              <a:rPr lang="el-GR" sz="4000" b="1" dirty="0" smtClean="0">
                <a:latin typeface="Minion Pro"/>
                <a:cs typeface="Minion Pro"/>
              </a:rPr>
              <a:t>λη</a:t>
            </a:r>
            <a:r>
              <a:rPr lang="el-GR" sz="4000" b="1" dirty="0" smtClean="0">
                <a:solidFill>
                  <a:srgbClr val="FF0000"/>
                </a:solidFill>
                <a:latin typeface="Minion Pro"/>
                <a:cs typeface="Minion Pro"/>
              </a:rPr>
              <a:t>κα</a:t>
            </a:r>
            <a:endParaRPr lang="es-ES_tradnl" sz="4000" b="1" dirty="0" smtClean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0814" y="3973598"/>
            <a:ext cx="4924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5400" b="1" dirty="0" smtClean="0">
                <a:solidFill>
                  <a:srgbClr val="FF0000"/>
                </a:solidFill>
                <a:latin typeface="Minion Pro"/>
                <a:cs typeface="Minion Pro"/>
              </a:rPr>
              <a:t>ε</a:t>
            </a:r>
            <a:endParaRPr lang="pt-BR" sz="5400" b="1" dirty="0">
              <a:solidFill>
                <a:srgbClr val="FF0000"/>
              </a:solidFill>
              <a:latin typeface="Minion Pro"/>
              <a:cs typeface="Minion Pro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1808185" y="3899366"/>
            <a:ext cx="504056" cy="288032"/>
          </a:xfrm>
          <a:prstGeom prst="rightArrow">
            <a:avLst>
              <a:gd name="adj1" fmla="val 50000"/>
              <a:gd name="adj2" fmla="val 66417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Up Arrow 9"/>
          <p:cNvSpPr/>
          <p:nvPr/>
        </p:nvSpPr>
        <p:spPr>
          <a:xfrm rot="10800000">
            <a:off x="1670145" y="2834328"/>
            <a:ext cx="707823" cy="360040"/>
          </a:xfrm>
          <a:prstGeom prst="curvedUpArrow">
            <a:avLst>
              <a:gd name="adj1" fmla="val 43469"/>
              <a:gd name="adj2" fmla="val 80260"/>
              <a:gd name="adj3" fmla="val 2500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8878" y="339502"/>
            <a:ext cx="32367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smtClean="0">
                <a:latin typeface="Cambria"/>
                <a:cs typeface="Cambria"/>
              </a:rPr>
              <a:t>Cambios en la </a:t>
            </a:r>
            <a:br>
              <a:rPr lang="es-ES_tradnl" sz="4000" b="1" cap="small" dirty="0" smtClean="0">
                <a:latin typeface="Cambria"/>
                <a:cs typeface="Cambria"/>
              </a:rPr>
            </a:br>
            <a:r>
              <a:rPr lang="es-ES_tradnl" sz="4000" b="1" cap="small" dirty="0" smtClean="0">
                <a:latin typeface="Cambria"/>
                <a:cs typeface="Cambria"/>
              </a:rPr>
              <a:t>Terminación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779662"/>
            <a:ext cx="1080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dirty="0" smtClean="0">
                <a:latin typeface="Minion Pro"/>
                <a:cs typeface="Minion Pro"/>
              </a:rPr>
              <a:t>τ</a:t>
            </a:r>
          </a:p>
          <a:p>
            <a:pPr algn="ctr"/>
            <a:r>
              <a:rPr lang="el-GR" sz="6000" b="1" dirty="0" smtClean="0">
                <a:latin typeface="Minion Pro"/>
                <a:cs typeface="Minion Pro"/>
              </a:rPr>
              <a:t>δ</a:t>
            </a:r>
          </a:p>
          <a:p>
            <a:pPr algn="ctr"/>
            <a:r>
              <a:rPr lang="el-GR" sz="6000" b="1" dirty="0">
                <a:latin typeface="Minion Pro"/>
                <a:cs typeface="Minion Pro"/>
              </a:rPr>
              <a:t>θ</a:t>
            </a:r>
            <a:endParaRPr lang="el-GR" sz="6000" b="1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2684075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0" b="1" dirty="0" smtClean="0">
                <a:solidFill>
                  <a:srgbClr val="000000"/>
                </a:solidFill>
                <a:latin typeface="Minion Pro"/>
                <a:cs typeface="Minion Pro"/>
              </a:rPr>
              <a:t>+</a:t>
            </a:r>
            <a:r>
              <a:rPr lang="es-ES_tradnl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κ</a:t>
            </a:r>
          </a:p>
        </p:txBody>
      </p:sp>
    </p:spTree>
    <p:extLst>
      <p:ext uri="{BB962C8B-B14F-4D97-AF65-F5344CB8AC3E}">
        <p14:creationId xmlns:p14="http://schemas.microsoft.com/office/powerpoint/2010/main" val="363003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8878" y="339502"/>
            <a:ext cx="32367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smtClean="0">
                <a:latin typeface="Cambria"/>
                <a:cs typeface="Cambria"/>
              </a:rPr>
              <a:t>Cambios en la </a:t>
            </a:r>
            <a:br>
              <a:rPr lang="es-ES_tradnl" sz="4000" b="1" cap="small" dirty="0" smtClean="0">
                <a:latin typeface="Cambria"/>
                <a:cs typeface="Cambria"/>
              </a:rPr>
            </a:br>
            <a:r>
              <a:rPr lang="es-ES_tradnl" sz="4000" b="1" cap="small" dirty="0" smtClean="0">
                <a:latin typeface="Cambria"/>
                <a:cs typeface="Cambria"/>
              </a:rPr>
              <a:t>Terminación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779662"/>
            <a:ext cx="1080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dirty="0" smtClean="0">
                <a:latin typeface="Minion Pro"/>
                <a:cs typeface="Minion Pro"/>
              </a:rPr>
              <a:t>τ</a:t>
            </a:r>
          </a:p>
          <a:p>
            <a:pPr algn="ctr"/>
            <a:r>
              <a:rPr lang="el-GR" sz="6000" b="1" dirty="0" smtClean="0">
                <a:latin typeface="Minion Pro"/>
                <a:cs typeface="Minion Pro"/>
              </a:rPr>
              <a:t>δ</a:t>
            </a:r>
          </a:p>
          <a:p>
            <a:pPr algn="ctr"/>
            <a:r>
              <a:rPr lang="el-GR" sz="6000" b="1" dirty="0">
                <a:latin typeface="Minion Pro"/>
                <a:cs typeface="Minion Pro"/>
              </a:rPr>
              <a:t>θ</a:t>
            </a:r>
            <a:endParaRPr lang="el-GR" sz="6000" b="1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2684075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0" b="1" dirty="0" smtClean="0">
                <a:solidFill>
                  <a:srgbClr val="000000"/>
                </a:solidFill>
                <a:latin typeface="Minion Pro"/>
                <a:cs typeface="Minion Pro"/>
              </a:rPr>
              <a:t>+</a:t>
            </a:r>
            <a:r>
              <a:rPr lang="es-ES_tradnl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9752" y="2684075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0" b="1" dirty="0" smtClean="0">
                <a:latin typeface="Minion Pro"/>
                <a:cs typeface="Minion Pro"/>
              </a:rPr>
              <a:t>=</a:t>
            </a:r>
            <a:r>
              <a:rPr lang="es-ES_tradnl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κ</a:t>
            </a:r>
          </a:p>
        </p:txBody>
      </p:sp>
    </p:spTree>
    <p:extLst>
      <p:ext uri="{BB962C8B-B14F-4D97-AF65-F5344CB8AC3E}">
        <p14:creationId xmlns:p14="http://schemas.microsoft.com/office/powerpoint/2010/main" val="299116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8878" y="339502"/>
            <a:ext cx="32367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smtClean="0">
                <a:latin typeface="Cambria"/>
                <a:cs typeface="Cambria"/>
              </a:rPr>
              <a:t>Cambios en la </a:t>
            </a:r>
            <a:br>
              <a:rPr lang="es-ES_tradnl" sz="4000" b="1" cap="small" dirty="0" smtClean="0">
                <a:latin typeface="Cambria"/>
                <a:cs typeface="Cambria"/>
              </a:rPr>
            </a:br>
            <a:r>
              <a:rPr lang="es-ES_tradnl" sz="4000" b="1" cap="small" dirty="0" smtClean="0">
                <a:latin typeface="Cambria"/>
                <a:cs typeface="Cambria"/>
              </a:rPr>
              <a:t>Terminación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779662"/>
            <a:ext cx="1080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dirty="0" smtClean="0">
                <a:latin typeface="Minion Pro"/>
                <a:cs typeface="Minion Pro"/>
              </a:rPr>
              <a:t>τ</a:t>
            </a:r>
          </a:p>
          <a:p>
            <a:pPr algn="ctr"/>
            <a:r>
              <a:rPr lang="el-GR" sz="6000" b="1" dirty="0" smtClean="0">
                <a:latin typeface="Minion Pro"/>
                <a:cs typeface="Minion Pro"/>
              </a:rPr>
              <a:t>δ</a:t>
            </a:r>
          </a:p>
          <a:p>
            <a:pPr algn="ctr"/>
            <a:r>
              <a:rPr lang="el-GR" sz="6000" b="1" dirty="0">
                <a:latin typeface="Minion Pro"/>
                <a:cs typeface="Minion Pro"/>
              </a:rPr>
              <a:t>θ</a:t>
            </a:r>
            <a:endParaRPr lang="el-GR" sz="6000" b="1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2684075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0" b="1" dirty="0" smtClean="0">
                <a:solidFill>
                  <a:srgbClr val="000000"/>
                </a:solidFill>
                <a:latin typeface="Minion Pro"/>
                <a:cs typeface="Minion Pro"/>
              </a:rPr>
              <a:t>+</a:t>
            </a:r>
            <a:r>
              <a:rPr lang="es-ES_tradnl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9752" y="2684075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0" b="1" dirty="0" smtClean="0">
                <a:latin typeface="Minion Pro"/>
                <a:cs typeface="Minion Pro"/>
              </a:rPr>
              <a:t>=</a:t>
            </a:r>
            <a:r>
              <a:rPr lang="es-ES_tradnl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κ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2762" y="1491630"/>
            <a:ext cx="32282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 err="1">
                <a:latin typeface="Minion Pro"/>
                <a:ea typeface="Times New Roman"/>
                <a:cs typeface="Times New Roman"/>
              </a:rPr>
              <a:t>ἐλ</a:t>
            </a:r>
            <a:r>
              <a:rPr lang="es-ES" sz="4800" b="1" dirty="0">
                <a:latin typeface="Minion Pro"/>
                <a:ea typeface="Times New Roman"/>
                <a:cs typeface="Times New Roman"/>
              </a:rPr>
              <a:t>π</a:t>
            </a:r>
            <a:r>
              <a:rPr lang="es-ES" sz="4800" b="1" dirty="0" err="1">
                <a:latin typeface="Minion Pro"/>
                <a:ea typeface="Times New Roman"/>
                <a:cs typeface="Times New Roman"/>
              </a:rPr>
              <a:t>ίζω</a:t>
            </a:r>
            <a:r>
              <a:rPr lang="es-ES" sz="4800" dirty="0">
                <a:latin typeface="Minion Pro"/>
                <a:ea typeface="Times New Roman"/>
                <a:cs typeface="Times New Roman"/>
              </a:rPr>
              <a:t> </a:t>
            </a:r>
            <a:endParaRPr lang="es-ES" sz="4800" dirty="0" smtClean="0">
              <a:latin typeface="Minion Pro"/>
              <a:ea typeface="Times New Roman"/>
              <a:cs typeface="Times New Roman"/>
            </a:endParaRPr>
          </a:p>
          <a:p>
            <a:pPr algn="ctr"/>
            <a:r>
              <a:rPr lang="es-ES" sz="3600" dirty="0" smtClean="0">
                <a:latin typeface="Minion Pro"/>
                <a:ea typeface="Times New Roman"/>
                <a:cs typeface="Times New Roman"/>
              </a:rPr>
              <a:t>(</a:t>
            </a:r>
            <a:r>
              <a:rPr lang="es-ES" sz="3600" dirty="0">
                <a:latin typeface="Minion Pro"/>
                <a:ea typeface="Times New Roman"/>
                <a:cs typeface="Times New Roman"/>
              </a:rPr>
              <a:t>tema: </a:t>
            </a:r>
            <a:r>
              <a:rPr lang="es-ES" sz="4800" b="1" dirty="0" err="1">
                <a:latin typeface="Minion Pro"/>
                <a:ea typeface="Times New Roman"/>
                <a:cs typeface="Times New Roman"/>
              </a:rPr>
              <a:t>ἐλ</a:t>
            </a:r>
            <a:r>
              <a:rPr lang="es-ES" sz="4800" b="1" dirty="0">
                <a:latin typeface="Minion Pro"/>
                <a:ea typeface="Times New Roman"/>
                <a:cs typeface="Times New Roman"/>
              </a:rPr>
              <a:t>π</a:t>
            </a:r>
            <a:r>
              <a:rPr lang="es-ES" sz="4800" b="1" dirty="0" err="1">
                <a:latin typeface="Minion Pro"/>
                <a:ea typeface="Times New Roman"/>
                <a:cs typeface="Times New Roman"/>
              </a:rPr>
              <a:t>ί</a:t>
            </a:r>
            <a:r>
              <a:rPr lang="es-ES" sz="4800" b="1" dirty="0" err="1">
                <a:solidFill>
                  <a:srgbClr val="0000FF"/>
                </a:solidFill>
                <a:latin typeface="Minion Pro"/>
                <a:ea typeface="Times New Roman"/>
                <a:cs typeface="Times New Roman"/>
              </a:rPr>
              <a:t>δ</a:t>
            </a:r>
            <a:r>
              <a:rPr lang="es-ES_tradnl" sz="4800" b="1" dirty="0">
                <a:latin typeface="Minion Pro"/>
                <a:ea typeface="Times New Roman"/>
                <a:cs typeface="Times New Roman"/>
              </a:rPr>
              <a:t>-</a:t>
            </a:r>
            <a:r>
              <a:rPr lang="es-ES" sz="3600" dirty="0">
                <a:latin typeface="Minion Pro"/>
                <a:ea typeface="Times New Roman"/>
                <a:cs typeface="Times New Roman"/>
              </a:rPr>
              <a:t>) </a:t>
            </a:r>
            <a:endParaRPr lang="es-ES" sz="3600" dirty="0" smtClean="0">
              <a:latin typeface="Minion Pro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35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8878" y="339502"/>
            <a:ext cx="32367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cap="small" dirty="0" smtClean="0">
                <a:latin typeface="Cambria"/>
                <a:cs typeface="Cambria"/>
              </a:rPr>
              <a:t>Cambios en la </a:t>
            </a:r>
            <a:br>
              <a:rPr lang="es-ES_tradnl" sz="4000" b="1" cap="small" dirty="0" smtClean="0">
                <a:latin typeface="Cambria"/>
                <a:cs typeface="Cambria"/>
              </a:rPr>
            </a:br>
            <a:r>
              <a:rPr lang="es-ES_tradnl" sz="4000" b="1" cap="small" dirty="0" smtClean="0">
                <a:latin typeface="Cambria"/>
                <a:cs typeface="Cambria"/>
              </a:rPr>
              <a:t>Terminación</a:t>
            </a:r>
            <a:endParaRPr lang="es-PE" sz="32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779662"/>
            <a:ext cx="1080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dirty="0" smtClean="0">
                <a:latin typeface="Minion Pro"/>
                <a:cs typeface="Minion Pro"/>
              </a:rPr>
              <a:t>τ</a:t>
            </a:r>
          </a:p>
          <a:p>
            <a:pPr algn="ctr"/>
            <a:r>
              <a:rPr lang="el-GR" sz="6000" b="1" dirty="0" smtClean="0">
                <a:latin typeface="Minion Pro"/>
                <a:cs typeface="Minion Pro"/>
              </a:rPr>
              <a:t>δ</a:t>
            </a:r>
          </a:p>
          <a:p>
            <a:pPr algn="ctr"/>
            <a:r>
              <a:rPr lang="el-GR" sz="6000" b="1" dirty="0">
                <a:latin typeface="Minion Pro"/>
                <a:cs typeface="Minion Pro"/>
              </a:rPr>
              <a:t>θ</a:t>
            </a:r>
            <a:endParaRPr lang="el-GR" sz="6000" b="1" dirty="0" smtClean="0">
              <a:latin typeface="Minion Pro"/>
              <a:cs typeface="Minion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2684075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0" b="1" dirty="0" smtClean="0">
                <a:solidFill>
                  <a:srgbClr val="000000"/>
                </a:solidFill>
                <a:latin typeface="Minion Pro"/>
                <a:cs typeface="Minion Pro"/>
              </a:rPr>
              <a:t>+</a:t>
            </a:r>
            <a:r>
              <a:rPr lang="es-ES_tradnl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9752" y="2684075"/>
            <a:ext cx="208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6000" b="1" dirty="0" smtClean="0">
                <a:latin typeface="Minion Pro"/>
                <a:cs typeface="Minion Pro"/>
              </a:rPr>
              <a:t>=</a:t>
            </a:r>
            <a:r>
              <a:rPr lang="es-ES_tradnl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  <a:latin typeface="Minion Pro"/>
                <a:cs typeface="Minion Pro"/>
              </a:rPr>
              <a:t>κ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2762" y="1491630"/>
            <a:ext cx="32282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 dirty="0" err="1">
                <a:latin typeface="Minion Pro"/>
                <a:ea typeface="Times New Roman"/>
                <a:cs typeface="Times New Roman"/>
              </a:rPr>
              <a:t>ἐλ</a:t>
            </a:r>
            <a:r>
              <a:rPr lang="es-ES" sz="4800" b="1" dirty="0">
                <a:latin typeface="Minion Pro"/>
                <a:ea typeface="Times New Roman"/>
                <a:cs typeface="Times New Roman"/>
              </a:rPr>
              <a:t>π</a:t>
            </a:r>
            <a:r>
              <a:rPr lang="es-ES" sz="4800" b="1" dirty="0" err="1">
                <a:latin typeface="Minion Pro"/>
                <a:ea typeface="Times New Roman"/>
                <a:cs typeface="Times New Roman"/>
              </a:rPr>
              <a:t>ίζω</a:t>
            </a:r>
            <a:r>
              <a:rPr lang="es-ES" sz="4800" dirty="0">
                <a:latin typeface="Minion Pro"/>
                <a:ea typeface="Times New Roman"/>
                <a:cs typeface="Times New Roman"/>
              </a:rPr>
              <a:t> </a:t>
            </a:r>
            <a:endParaRPr lang="es-ES" sz="4800" dirty="0" smtClean="0">
              <a:latin typeface="Minion Pro"/>
              <a:ea typeface="Times New Roman"/>
              <a:cs typeface="Times New Roman"/>
            </a:endParaRPr>
          </a:p>
          <a:p>
            <a:pPr algn="ctr"/>
            <a:r>
              <a:rPr lang="es-ES" sz="3600" dirty="0" smtClean="0">
                <a:latin typeface="Minion Pro"/>
                <a:ea typeface="Times New Roman"/>
                <a:cs typeface="Times New Roman"/>
              </a:rPr>
              <a:t>(</a:t>
            </a:r>
            <a:r>
              <a:rPr lang="es-ES" sz="3600" dirty="0">
                <a:latin typeface="Minion Pro"/>
                <a:ea typeface="Times New Roman"/>
                <a:cs typeface="Times New Roman"/>
              </a:rPr>
              <a:t>tema: </a:t>
            </a:r>
            <a:r>
              <a:rPr lang="es-ES" sz="4800" b="1" dirty="0" err="1">
                <a:latin typeface="Minion Pro"/>
                <a:ea typeface="Times New Roman"/>
                <a:cs typeface="Times New Roman"/>
              </a:rPr>
              <a:t>ἐλ</a:t>
            </a:r>
            <a:r>
              <a:rPr lang="es-ES" sz="4800" b="1" dirty="0">
                <a:latin typeface="Minion Pro"/>
                <a:ea typeface="Times New Roman"/>
                <a:cs typeface="Times New Roman"/>
              </a:rPr>
              <a:t>π</a:t>
            </a:r>
            <a:r>
              <a:rPr lang="es-ES" sz="4800" b="1" dirty="0" err="1">
                <a:latin typeface="Minion Pro"/>
                <a:ea typeface="Times New Roman"/>
                <a:cs typeface="Times New Roman"/>
              </a:rPr>
              <a:t>ί</a:t>
            </a:r>
            <a:r>
              <a:rPr lang="es-ES" sz="4800" b="1" dirty="0" err="1">
                <a:solidFill>
                  <a:srgbClr val="0000FF"/>
                </a:solidFill>
                <a:latin typeface="Minion Pro"/>
                <a:ea typeface="Times New Roman"/>
                <a:cs typeface="Times New Roman"/>
              </a:rPr>
              <a:t>δ</a:t>
            </a:r>
            <a:r>
              <a:rPr lang="es-ES_tradnl" sz="4800" b="1" dirty="0">
                <a:latin typeface="Minion Pro"/>
                <a:ea typeface="Times New Roman"/>
                <a:cs typeface="Times New Roman"/>
              </a:rPr>
              <a:t>-</a:t>
            </a:r>
            <a:r>
              <a:rPr lang="es-ES" sz="3600" dirty="0">
                <a:latin typeface="Minion Pro"/>
                <a:ea typeface="Times New Roman"/>
                <a:cs typeface="Times New Roman"/>
              </a:rPr>
              <a:t>) </a:t>
            </a:r>
            <a:endParaRPr lang="es-ES" sz="3600" dirty="0" smtClean="0">
              <a:latin typeface="Minion Pro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9869" y="3651870"/>
            <a:ext cx="26340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6600" b="1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ἤ</a:t>
            </a:r>
            <a:r>
              <a:rPr lang="es-ES" sz="6600" b="1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λ</a:t>
            </a:r>
            <a:r>
              <a:rPr lang="es-ES" sz="6600" b="1" dirty="0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π</a:t>
            </a:r>
            <a:r>
              <a:rPr lang="es-ES" sz="6600" b="1" dirty="0" err="1">
                <a:solidFill>
                  <a:srgbClr val="000000"/>
                </a:solidFill>
                <a:latin typeface="Minion Pro"/>
                <a:ea typeface="Times New Roman"/>
                <a:cs typeface="Times New Roman"/>
              </a:rPr>
              <a:t>ι</a:t>
            </a:r>
            <a:r>
              <a:rPr lang="es-ES" sz="6600" b="1" dirty="0" err="1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κ</a:t>
            </a:r>
            <a:r>
              <a:rPr lang="es-ES" sz="6600" b="1" dirty="0">
                <a:solidFill>
                  <a:srgbClr val="FF0000"/>
                </a:solidFill>
                <a:latin typeface="Minion Pro"/>
                <a:ea typeface="Times New Roman"/>
                <a:cs typeface="Times New Roman"/>
              </a:rPr>
              <a:t>α</a:t>
            </a:r>
            <a:r>
              <a:rPr lang="en-US" sz="6600" b="1" dirty="0">
                <a:solidFill>
                  <a:srgbClr val="000000"/>
                </a:solidFill>
              </a:rPr>
              <a:t> 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6236876" y="3075806"/>
            <a:ext cx="360040" cy="792088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9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 3:2  </a:t>
            </a:r>
            <a:r>
              <a:rPr lang="el-GR" sz="3200" dirty="0">
                <a:latin typeface="Minion Pro"/>
                <a:cs typeface="Minion Pro"/>
              </a:rPr>
              <a:t>οὗτος ἦλθεν πρὸς αὐτὸν νυκτὸς καὶ εἶπεν αὐτῷ, Ῥαββί, οἴδαμεν ὅτι ἀπὸ θεοῦ ἐλήλυθας διδάσκαλος</a:t>
            </a:r>
            <a:r>
              <a:rPr lang="el-GR" sz="3200" dirty="0" smtClean="0">
                <a:latin typeface="Minion Pro"/>
                <a:cs typeface="Minion Pro"/>
              </a:rPr>
              <a:t>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954979"/>
              </p:ext>
            </p:extLst>
          </p:nvPr>
        </p:nvGraphicFramePr>
        <p:xfrm>
          <a:off x="179388" y="2963466"/>
          <a:ext cx="8845550" cy="1988478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ἦλθεν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εἶπεν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οἴδαμεν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ἐλήλυθας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 3:2  </a:t>
            </a:r>
            <a:r>
              <a:rPr lang="el-GR" sz="3200" dirty="0">
                <a:latin typeface="Minion Pro"/>
                <a:cs typeface="Minion Pro"/>
              </a:rPr>
              <a:t>οὗτος ἦλθεν πρὸς αὐτὸν νυκτὸς καὶ εἶπεν αὐτῷ, Ῥαββί, οἴδαμεν ὅτι ἀπὸ θεοῦ ἐλήλυθας διδάσκαλος</a:t>
            </a:r>
            <a:r>
              <a:rPr lang="el-GR" sz="3200" dirty="0" smtClean="0">
                <a:latin typeface="Minion Pro"/>
                <a:cs typeface="Minion Pro"/>
              </a:rPr>
              <a:t>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834418"/>
              </p:ext>
            </p:extLst>
          </p:nvPr>
        </p:nvGraphicFramePr>
        <p:xfrm>
          <a:off x="179388" y="2963466"/>
          <a:ext cx="8845550" cy="1988478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ἦλθεν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ἔρχομαι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vino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εἶπεν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οἴδαμεν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ἐλήλυθας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10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359916" y="1059656"/>
            <a:ext cx="84241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11500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λε</a:t>
            </a:r>
            <a:r>
              <a:rPr lang="el-GR" sz="11500" dirty="0" smtClean="0">
                <a:latin typeface="Minion Pro" charset="0"/>
                <a:cs typeface="Minion Pro" charset="0"/>
              </a:rPr>
              <a:t>  </a:t>
            </a:r>
            <a:r>
              <a:rPr lang="el-GR" sz="11500" dirty="0">
                <a:latin typeface="Minion Pro" charset="0"/>
                <a:cs typeface="Minion Pro" charset="0"/>
              </a:rPr>
              <a:t>λύ  </a:t>
            </a:r>
            <a:r>
              <a:rPr lang="el-GR" sz="11500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κα  </a:t>
            </a:r>
            <a:r>
              <a:rPr lang="el-GR" sz="11500" dirty="0">
                <a:solidFill>
                  <a:srgbClr val="FF0000"/>
                </a:solidFill>
                <a:latin typeface="Minion Pro" charset="0"/>
                <a:cs typeface="Minion Pro" charset="0"/>
              </a:rPr>
              <a:t>μεν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9046" y="351696"/>
            <a:ext cx="6345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Perfecto </a:t>
            </a:r>
            <a:r>
              <a:rPr lang="es-ES_tradnl" sz="4000" b="1" cap="small" dirty="0" smtClean="0">
                <a:latin typeface="Cambria"/>
                <a:cs typeface="Cambria"/>
              </a:rPr>
              <a:t>Activo </a:t>
            </a:r>
            <a:r>
              <a:rPr lang="es-PE" sz="4000" b="1" cap="small" dirty="0" smtClean="0">
                <a:latin typeface="Cambria"/>
                <a:cs typeface="Cambria"/>
              </a:rPr>
              <a:t>Indicativo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971600" y="2860129"/>
            <a:ext cx="288925" cy="1296144"/>
          </a:xfrm>
          <a:prstGeom prst="upArrow">
            <a:avLst>
              <a:gd name="adj1" fmla="val 40518"/>
              <a:gd name="adj2" fmla="val 59483"/>
            </a:avLst>
          </a:prstGeom>
          <a:solidFill>
            <a:schemeClr val="bg1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250825" y="4075553"/>
            <a:ext cx="255126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b="1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reduplicación</a:t>
            </a:r>
            <a:endParaRPr lang="en-US" sz="3200" b="1" dirty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 3:2  </a:t>
            </a:r>
            <a:r>
              <a:rPr lang="el-GR" sz="3200" dirty="0">
                <a:latin typeface="Minion Pro"/>
                <a:cs typeface="Minion Pro"/>
              </a:rPr>
              <a:t>οὗτος ἦλθεν πρὸς αὐτὸν νυκτὸς καὶ εἶπεν αὐτῷ, Ῥαββί, οἴδαμεν ὅτι ἀπὸ θεοῦ ἐλήλυθας διδάσκαλος</a:t>
            </a:r>
            <a:r>
              <a:rPr lang="el-GR" sz="3200" dirty="0" smtClean="0">
                <a:latin typeface="Minion Pro"/>
                <a:cs typeface="Minion Pro"/>
              </a:rPr>
              <a:t>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669691"/>
              </p:ext>
            </p:extLst>
          </p:nvPr>
        </p:nvGraphicFramePr>
        <p:xfrm>
          <a:off x="179388" y="2963466"/>
          <a:ext cx="8845550" cy="1988478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ἦλθεν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ἔρχομαι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vino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εἶπεν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dijo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οἴδαμεν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ἐλήλυθας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7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 3:2  </a:t>
            </a:r>
            <a:r>
              <a:rPr lang="el-GR" sz="3200" dirty="0">
                <a:latin typeface="Minion Pro"/>
                <a:cs typeface="Minion Pro"/>
              </a:rPr>
              <a:t>οὗτος ἦλθεν πρὸς αὐτὸν νυκτὸς καὶ εἶπεν αὐτῷ, Ῥαββί, οἴδαμεν ὅτι ἀπὸ θεοῦ ἐλήλυθας διδάσκαλος</a:t>
            </a:r>
            <a:r>
              <a:rPr lang="el-GR" sz="3200" dirty="0" smtClean="0">
                <a:latin typeface="Minion Pro"/>
                <a:cs typeface="Minion Pro"/>
              </a:rPr>
              <a:t>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645647"/>
              </p:ext>
            </p:extLst>
          </p:nvPr>
        </p:nvGraphicFramePr>
        <p:xfrm>
          <a:off x="179388" y="2963466"/>
          <a:ext cx="8845550" cy="1988478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ἦλθεν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ἔρχομαι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vino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εἶπεν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dijo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οἴδαμεν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οἶδα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sabemos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ἐλήλυθας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08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 3:2  </a:t>
            </a:r>
            <a:r>
              <a:rPr lang="el-GR" sz="3200" dirty="0">
                <a:latin typeface="Minion Pro"/>
                <a:cs typeface="Minion Pro"/>
              </a:rPr>
              <a:t>οὗτος ἦλθεν πρὸς αὐτὸν νυκτὸς καὶ εἶπεν αὐτῷ, Ῥαββί, οἴδαμεν ὅτι ἀπὸ θεοῦ ἐλήλυθας διδάσκαλος</a:t>
            </a:r>
            <a:r>
              <a:rPr lang="el-GR" sz="3200" dirty="0" smtClean="0">
                <a:latin typeface="Minion Pro"/>
                <a:cs typeface="Minion Pro"/>
              </a:rPr>
              <a:t>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43341"/>
              </p:ext>
            </p:extLst>
          </p:nvPr>
        </p:nvGraphicFramePr>
        <p:xfrm>
          <a:off x="179388" y="2963466"/>
          <a:ext cx="8845550" cy="1988478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ἦλθεν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ἔρχομαι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vino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εἶπεν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dijo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οἴδαμεν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οἶδα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sabemos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ἐλήλυθας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ἔρχομαι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has venido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68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303610"/>
            <a:ext cx="86416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 3:2  </a:t>
            </a:r>
            <a:r>
              <a:rPr lang="el-GR" sz="3200" dirty="0">
                <a:latin typeface="Minion Pro"/>
                <a:cs typeface="Minion Pro"/>
              </a:rPr>
              <a:t>οὗτος ἦλθεν πρὸς αὐτὸν νυκτὸς καὶ εἶπεν αὐτῷ, Ῥαββί, οἴδαμεν ὅτι ἀπὸ θεοῦ ἐλήλυθας διδάσκαλος</a:t>
            </a:r>
            <a:r>
              <a:rPr lang="el-GR" sz="3200" dirty="0" smtClean="0">
                <a:latin typeface="Minion Pro"/>
                <a:cs typeface="Minion Pro"/>
              </a:rPr>
              <a:t>·</a:t>
            </a:r>
            <a:endParaRPr lang="en-US" sz="3200" dirty="0" smtClean="0">
              <a:latin typeface="Minion Pro"/>
              <a:cs typeface="Minion Pro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1" y="1815703"/>
            <a:ext cx="86407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latin typeface="Minion Pro"/>
                <a:cs typeface="Minion Pro"/>
              </a:rPr>
              <a:t>“</a:t>
            </a:r>
            <a:r>
              <a:rPr lang="es-PE" sz="2800" dirty="0">
                <a:latin typeface="Minion Pro"/>
                <a:cs typeface="Minion Pro"/>
              </a:rPr>
              <a:t>É</a:t>
            </a:r>
            <a:r>
              <a:rPr lang="es-ES" sz="2800" dirty="0">
                <a:latin typeface="Minion Pro"/>
                <a:cs typeface="Minion Pro"/>
              </a:rPr>
              <a:t>l vino a él de noche y le dijo:  </a:t>
            </a:r>
            <a:r>
              <a:rPr lang="es-ES" sz="2800" dirty="0" err="1">
                <a:latin typeface="Minion Pro"/>
                <a:cs typeface="Minion Pro"/>
              </a:rPr>
              <a:t>Rabbi</a:t>
            </a:r>
            <a:r>
              <a:rPr lang="es-ES" sz="2800" dirty="0">
                <a:latin typeface="Minion Pro"/>
                <a:cs typeface="Minion Pro"/>
              </a:rPr>
              <a:t>, sabemos que de Dios </a:t>
            </a:r>
            <a:r>
              <a:rPr lang="es-ES" sz="2800" b="1" dirty="0">
                <a:latin typeface="Minion Pro"/>
                <a:cs typeface="Minion Pro"/>
              </a:rPr>
              <a:t>has venido</a:t>
            </a:r>
            <a:r>
              <a:rPr lang="es-ES" sz="2800" dirty="0">
                <a:latin typeface="Minion Pro"/>
                <a:cs typeface="Minion Pro"/>
              </a:rPr>
              <a:t> como maestro</a:t>
            </a:r>
            <a:r>
              <a:rPr lang="ja-JP" altLang="es-PE" sz="2800" dirty="0">
                <a:latin typeface="Minion Pro"/>
                <a:cs typeface="Minion Pro"/>
              </a:rPr>
              <a:t>”</a:t>
            </a:r>
            <a:r>
              <a:rPr lang="es-PE" sz="2800" dirty="0">
                <a:latin typeface="Minion Pro"/>
                <a:cs typeface="Minion Pro"/>
              </a:rPr>
              <a:t>;</a:t>
            </a:r>
          </a:p>
        </p:txBody>
      </p:sp>
      <p:graphicFrame>
        <p:nvGraphicFramePr>
          <p:cNvPr id="18511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088175"/>
              </p:ext>
            </p:extLst>
          </p:nvPr>
        </p:nvGraphicFramePr>
        <p:xfrm>
          <a:off x="179388" y="2963466"/>
          <a:ext cx="8845550" cy="1988478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ἦλθεν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kern="1200" dirty="0" smtClean="0">
                          <a:solidFill>
                            <a:schemeClr val="tx1"/>
                          </a:solidFill>
                          <a:latin typeface="Minion Pro"/>
                          <a:ea typeface="+mn-ea"/>
                          <a:cs typeface="Minion Pro"/>
                        </a:rPr>
                        <a:t>ἔρχομαι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vino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εἶπεν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dijo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οἴδαμεν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οἶδα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sabemos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ἐλήλυθας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ἔρχομαι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has venido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56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6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746925"/>
              </p:ext>
            </p:extLst>
          </p:nvPr>
        </p:nvGraphicFramePr>
        <p:xfrm>
          <a:off x="179388" y="2963466"/>
          <a:ext cx="8845550" cy="155430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λέγει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πεπίστευκα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179388" y="195263"/>
            <a:ext cx="8964612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600" dirty="0" err="1">
                <a:latin typeface="Minion Pro"/>
                <a:cs typeface="Minion Pro"/>
              </a:rPr>
              <a:t>Jn</a:t>
            </a:r>
            <a:r>
              <a:rPr lang="es-ES" sz="3600" dirty="0">
                <a:latin typeface="Minion Pro"/>
                <a:cs typeface="Minion Pro"/>
              </a:rPr>
              <a:t>. 11:27  </a:t>
            </a:r>
            <a:r>
              <a:rPr lang="el-GR" sz="3600" dirty="0">
                <a:latin typeface="Minion Pro"/>
                <a:cs typeface="Minion Pro"/>
              </a:rPr>
              <a:t>λέγει αὐτῷ, Ναὶ κύριε, ἐγὼ πεπίστευκα ὅτι σὺ εἶ ὁ Χριστὸς ὁ υἱὸς τοῦ θεοῦ ὁ εἰς τὸν κόσμον ἐρχόμενος. </a:t>
            </a:r>
            <a:endParaRPr lang="en-US" sz="3600" dirty="0" smtClean="0"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6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176938"/>
              </p:ext>
            </p:extLst>
          </p:nvPr>
        </p:nvGraphicFramePr>
        <p:xfrm>
          <a:off x="179388" y="2963466"/>
          <a:ext cx="8845550" cy="155430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λέγει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πεπίστευκα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179388" y="195263"/>
            <a:ext cx="8964612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600" dirty="0" err="1">
                <a:latin typeface="Minion Pro"/>
                <a:cs typeface="Minion Pro"/>
              </a:rPr>
              <a:t>Jn</a:t>
            </a:r>
            <a:r>
              <a:rPr lang="es-ES" sz="3600" dirty="0">
                <a:latin typeface="Minion Pro"/>
                <a:cs typeface="Minion Pro"/>
              </a:rPr>
              <a:t>. 11:27  </a:t>
            </a:r>
            <a:r>
              <a:rPr lang="el-GR" sz="3600" dirty="0">
                <a:latin typeface="Minion Pro"/>
                <a:cs typeface="Minion Pro"/>
              </a:rPr>
              <a:t>λέγει αὐτῷ, Ναὶ κύριε, ἐγὼ πεπίστευκα ὅτι σὺ εἶ ὁ Χριστὸς ὁ υἱὸς τοῦ θεοῦ ὁ εἰς τὸν κόσμον ἐρχόμενος. </a:t>
            </a:r>
            <a:endParaRPr lang="en-US" sz="36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45202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6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247916"/>
              </p:ext>
            </p:extLst>
          </p:nvPr>
        </p:nvGraphicFramePr>
        <p:xfrm>
          <a:off x="179388" y="2963466"/>
          <a:ext cx="8845550" cy="155430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λέγει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πεπίστευκα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πιστεύω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creído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179388" y="195263"/>
            <a:ext cx="8964612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600" dirty="0" err="1">
                <a:latin typeface="Minion Pro"/>
                <a:cs typeface="Minion Pro"/>
              </a:rPr>
              <a:t>Jn</a:t>
            </a:r>
            <a:r>
              <a:rPr lang="es-ES" sz="3600" dirty="0">
                <a:latin typeface="Minion Pro"/>
                <a:cs typeface="Minion Pro"/>
              </a:rPr>
              <a:t>. 11:27  </a:t>
            </a:r>
            <a:r>
              <a:rPr lang="el-GR" sz="3600" dirty="0">
                <a:latin typeface="Minion Pro"/>
                <a:cs typeface="Minion Pro"/>
              </a:rPr>
              <a:t>λέγει αὐτῷ, Ναὶ κύριε, ἐγὼ πεπίστευκα ὅτι σὺ εἶ ὁ Χριστὸς ὁ υἱὸς τοῦ θεοῦ ὁ εἰς τὸν κόσμον ἐρχόμενος. </a:t>
            </a:r>
            <a:endParaRPr lang="en-US" sz="36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5239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6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25026"/>
              </p:ext>
            </p:extLst>
          </p:nvPr>
        </p:nvGraphicFramePr>
        <p:xfrm>
          <a:off x="179388" y="2963466"/>
          <a:ext cx="8845550" cy="155430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λέγει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πεπίστευκα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πιστεύω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creído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εἰμί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eres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179388" y="195263"/>
            <a:ext cx="8964612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600" dirty="0" err="1">
                <a:latin typeface="Minion Pro"/>
                <a:cs typeface="Minion Pro"/>
              </a:rPr>
              <a:t>Jn</a:t>
            </a:r>
            <a:r>
              <a:rPr lang="es-ES" sz="3600" dirty="0">
                <a:latin typeface="Minion Pro"/>
                <a:cs typeface="Minion Pro"/>
              </a:rPr>
              <a:t>. 11:27  </a:t>
            </a:r>
            <a:r>
              <a:rPr lang="el-GR" sz="3600" dirty="0">
                <a:latin typeface="Minion Pro"/>
                <a:cs typeface="Minion Pro"/>
              </a:rPr>
              <a:t>λέγει αὐτῷ, Ναὶ κύριε, ἐγὼ πεπίστευκα ὅτι σὺ εἶ ὁ Χριστὸς ὁ υἱὸς τοῦ θεοῦ ὁ εἰς τὸν κόσμον ἐρχόμενος. </a:t>
            </a:r>
            <a:endParaRPr lang="en-US" sz="36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08920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6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40332"/>
              </p:ext>
            </p:extLst>
          </p:nvPr>
        </p:nvGraphicFramePr>
        <p:xfrm>
          <a:off x="179388" y="2963466"/>
          <a:ext cx="8845550" cy="1554305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λέγει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πεπίστευκα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πιστεύω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creído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εἶ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εἰμί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eres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179388" y="195263"/>
            <a:ext cx="8964612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600" dirty="0" err="1">
                <a:latin typeface="Minion Pro"/>
                <a:cs typeface="Minion Pro"/>
              </a:rPr>
              <a:t>Jn</a:t>
            </a:r>
            <a:r>
              <a:rPr lang="es-ES" sz="3600" dirty="0">
                <a:latin typeface="Minion Pro"/>
                <a:cs typeface="Minion Pro"/>
              </a:rPr>
              <a:t>. 11:27  </a:t>
            </a:r>
            <a:r>
              <a:rPr lang="el-GR" sz="3600" dirty="0">
                <a:latin typeface="Minion Pro"/>
                <a:cs typeface="Minion Pro"/>
              </a:rPr>
              <a:t>λέγει αὐτῷ, Ναὶ κύριε, ἐγὼ πεπίστευκα ὅτι σὺ εἶ ὁ Χριστὸς ὁ υἱὸς τοῦ θεοῦ ὁ εἰς τὸν κόσμον ἐρχόμενος. </a:t>
            </a:r>
            <a:endParaRPr lang="en-US" sz="3600" dirty="0" smtClean="0">
              <a:latin typeface="Minion Pro"/>
              <a:cs typeface="Minion Pro"/>
            </a:endParaRP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251520" y="1905675"/>
            <a:ext cx="87137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latin typeface="Minion Pro"/>
                <a:cs typeface="Minion Pro"/>
              </a:rPr>
              <a:t>“le dice: sí, Señor, yo he creído que tú eres el Cristo, el hijo de </a:t>
            </a:r>
            <a:r>
              <a:rPr lang="es-ES" sz="2800" dirty="0" smtClean="0">
                <a:latin typeface="Minion Pro"/>
                <a:cs typeface="Minion Pro"/>
              </a:rPr>
              <a:t>Dios, el que viene al mundo”</a:t>
            </a:r>
            <a:r>
              <a:rPr lang="es-ES" sz="2800" dirty="0">
                <a:latin typeface="Minion Pro"/>
                <a:cs typeface="Minion Pro"/>
              </a:rPr>
              <a:t>.</a:t>
            </a:r>
            <a:endParaRPr lang="es-PE" sz="28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74491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57679"/>
              </p:ext>
            </p:extLst>
          </p:nvPr>
        </p:nvGraphicFramePr>
        <p:xfrm>
          <a:off x="179388" y="2963466"/>
          <a:ext cx="8845550" cy="1942751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φιλεῖ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πεφιλήκατε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πεπιστεύκατε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ἐξῆλθον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250826" y="195262"/>
            <a:ext cx="8893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16:27   </a:t>
            </a:r>
            <a:r>
              <a:rPr lang="el-GR" sz="3200" dirty="0">
                <a:latin typeface="Minion Pro"/>
                <a:cs typeface="Minion Pro"/>
              </a:rPr>
              <a:t>αὐτὸς γὰρ ὁ πατὴρ φιλεῖ ὑμᾶς, ὅτι ὑμεῖς ἐμὲ πεφιλήκατε καὶ πεπιστεύκατε ὅτι ἐγὼ παρὰ [τοῦ] θεοῦ ἐξῆλθον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n-US" sz="3200" dirty="0" smtClean="0"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359916" y="1059656"/>
            <a:ext cx="84241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11500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λε</a:t>
            </a:r>
            <a:r>
              <a:rPr lang="el-GR" sz="11500" dirty="0" smtClean="0">
                <a:latin typeface="Minion Pro" charset="0"/>
                <a:cs typeface="Minion Pro" charset="0"/>
              </a:rPr>
              <a:t>  </a:t>
            </a:r>
            <a:r>
              <a:rPr lang="el-GR" sz="11500" dirty="0">
                <a:latin typeface="Minion Pro" charset="0"/>
                <a:cs typeface="Minion Pro" charset="0"/>
              </a:rPr>
              <a:t>λύ  </a:t>
            </a:r>
            <a:r>
              <a:rPr lang="el-GR" sz="11500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κα  </a:t>
            </a:r>
            <a:r>
              <a:rPr lang="el-GR" sz="11500" dirty="0">
                <a:solidFill>
                  <a:srgbClr val="FF0000"/>
                </a:solidFill>
                <a:latin typeface="Minion Pro" charset="0"/>
                <a:cs typeface="Minion Pro" charset="0"/>
              </a:rPr>
              <a:t>μεν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9046" y="351696"/>
            <a:ext cx="6345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Perfecto </a:t>
            </a:r>
            <a:r>
              <a:rPr lang="es-ES_tradnl" sz="4000" b="1" cap="small" dirty="0" smtClean="0">
                <a:latin typeface="Cambria"/>
                <a:cs typeface="Cambria"/>
              </a:rPr>
              <a:t>Activo </a:t>
            </a:r>
            <a:r>
              <a:rPr lang="es-PE" sz="4000" b="1" cap="small" dirty="0" smtClean="0">
                <a:latin typeface="Cambria"/>
                <a:cs typeface="Cambria"/>
              </a:rPr>
              <a:t>Indicativo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971600" y="2860129"/>
            <a:ext cx="288925" cy="1296144"/>
          </a:xfrm>
          <a:prstGeom prst="upArrow">
            <a:avLst>
              <a:gd name="adj1" fmla="val 40518"/>
              <a:gd name="adj2" fmla="val 59483"/>
            </a:avLst>
          </a:prstGeom>
          <a:solidFill>
            <a:schemeClr val="bg1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250825" y="4075553"/>
            <a:ext cx="255126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b="1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reduplicación</a:t>
            </a:r>
            <a:endParaRPr lang="en-US" sz="3200" b="1" dirty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986931" y="2860129"/>
            <a:ext cx="288925" cy="576262"/>
          </a:xfrm>
          <a:prstGeom prst="upArrow">
            <a:avLst>
              <a:gd name="adj1" fmla="val 40518"/>
              <a:gd name="adj2" fmla="val 59483"/>
            </a:avLst>
          </a:prstGeom>
          <a:solidFill>
            <a:schemeClr val="bg1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709548" y="3355429"/>
            <a:ext cx="84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Minion Pro" charset="0"/>
                <a:cs typeface="Minion Pro" charset="0"/>
              </a:rPr>
              <a:t>raíz</a:t>
            </a:r>
            <a:endParaRPr lang="en-US" sz="3200" b="1" dirty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5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118425"/>
              </p:ext>
            </p:extLst>
          </p:nvPr>
        </p:nvGraphicFramePr>
        <p:xfrm>
          <a:off x="179388" y="2963466"/>
          <a:ext cx="8845550" cy="1942751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φιλεῖ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φιλέω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ama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πεφιλήκατε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πεπιστεύκατε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ἐξῆλθον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250826" y="195262"/>
            <a:ext cx="8893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16:27   </a:t>
            </a:r>
            <a:r>
              <a:rPr lang="el-GR" sz="3200" dirty="0">
                <a:latin typeface="Minion Pro"/>
                <a:cs typeface="Minion Pro"/>
              </a:rPr>
              <a:t>αὐτὸς γὰρ ὁ πατὴρ φιλεῖ ὑμᾶς, ὅτι ὑμεῖς ἐμὲ πεφιλήκατε καὶ πεπιστεύκατε ὅτι ἐγὼ παρὰ [τοῦ] θεοῦ ἐξῆλθον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n-US" sz="32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75443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87939"/>
              </p:ext>
            </p:extLst>
          </p:nvPr>
        </p:nvGraphicFramePr>
        <p:xfrm>
          <a:off x="179388" y="2963466"/>
          <a:ext cx="8845550" cy="1942751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φιλεῖ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φιλέω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ama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πεφιλήκατε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φιλέω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han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amado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πεπιστεύκατε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ἐξῆλθον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250826" y="195262"/>
            <a:ext cx="8893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16:27   </a:t>
            </a:r>
            <a:r>
              <a:rPr lang="el-GR" sz="3200" dirty="0">
                <a:latin typeface="Minion Pro"/>
                <a:cs typeface="Minion Pro"/>
              </a:rPr>
              <a:t>αὐτὸς γὰρ ὁ πατὴρ φιλεῖ ὑμᾶς, ὅτι ὑμεῖς ἐμὲ πεφιλήκατε καὶ πεπιστεύκατε ὅτι ἐγὼ παρὰ [τοῦ] θεοῦ ἐξῆλθον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n-US" sz="32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87034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64008"/>
              </p:ext>
            </p:extLst>
          </p:nvPr>
        </p:nvGraphicFramePr>
        <p:xfrm>
          <a:off x="179388" y="2963466"/>
          <a:ext cx="8845550" cy="198847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φιλεῖ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φιλέω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ama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πεφιλήκατε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φιλέω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han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amado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πεπιστεύκατε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πιστεύω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creído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ἐξῆλθον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250826" y="195262"/>
            <a:ext cx="8893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16:27   </a:t>
            </a:r>
            <a:r>
              <a:rPr lang="el-GR" sz="3200" dirty="0">
                <a:latin typeface="Minion Pro"/>
                <a:cs typeface="Minion Pro"/>
              </a:rPr>
              <a:t>αὐτὸς γὰρ ὁ πατὴρ φιλεῖ ὑμᾶς, ὅτι ὑμεῖς ἐμὲ πεφιλήκατε καὶ πεπιστεύκατε ὅτι ἐγὼ παρὰ [τοῦ] θεοῦ ἐξῆλθον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n-US" sz="32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51243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84001"/>
              </p:ext>
            </p:extLst>
          </p:nvPr>
        </p:nvGraphicFramePr>
        <p:xfrm>
          <a:off x="179388" y="2963466"/>
          <a:ext cx="8845550" cy="198847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φιλεῖ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φιλέω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ama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πεφιλήκατε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φιλέω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han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amado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πεπιστεύκατε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πιστεύω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creído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ἐξῆλθον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ἐξέρχομαι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salí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250826" y="195262"/>
            <a:ext cx="8893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16:27   </a:t>
            </a:r>
            <a:r>
              <a:rPr lang="el-GR" sz="3200" dirty="0">
                <a:latin typeface="Minion Pro"/>
                <a:cs typeface="Minion Pro"/>
              </a:rPr>
              <a:t>αὐτὸς γὰρ ὁ πατὴρ φιλεῖ ὑμᾶς, ὅτι ὑμεῖς ἐμὲ πεφιλήκατε καὶ πεπιστεύκατε ὅτι ἐγὼ παρὰ [τοῦ] θεοῦ ἐξῆλθον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n-US" sz="32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98984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51014"/>
              </p:ext>
            </p:extLst>
          </p:nvPr>
        </p:nvGraphicFramePr>
        <p:xfrm>
          <a:off x="179388" y="2963466"/>
          <a:ext cx="8845550" cy="198847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φιλεῖ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φιλέω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ama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πεφιλήκατε 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φιλέω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han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amado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πεπιστεύκατε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πιστεύω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creído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ἐξῆλθον</a:t>
                      </a:r>
                      <a:endParaRPr kumimoji="0" lang="es-PE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ἐξέρχομαι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salí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250826" y="195262"/>
            <a:ext cx="8893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16:27   </a:t>
            </a:r>
            <a:r>
              <a:rPr lang="el-GR" sz="3200" dirty="0">
                <a:latin typeface="Minion Pro"/>
                <a:cs typeface="Minion Pro"/>
              </a:rPr>
              <a:t>αὐτὸς γὰρ ὁ πατὴρ φιλεῖ ὑμᾶς, ὅτι ὑμεῖς ἐμὲ πεφιλήκατε καὶ πεπιστεύκατε ὅτι ἐγὼ παρὰ [τοῦ] θεοῦ ἐξῆλθον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n-US" sz="3200" dirty="0" smtClean="0">
              <a:latin typeface="Minion Pro"/>
              <a:cs typeface="Minion Pro"/>
            </a:endParaRPr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395288" y="1707654"/>
            <a:ext cx="84248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latin typeface="Minion Pro"/>
                <a:cs typeface="Minion Pro"/>
              </a:rPr>
              <a:t>“porque el Padre mismo los ama, porque ustedes  me han amado y han creído que yo salí de Dios”.</a:t>
            </a:r>
            <a:endParaRPr lang="es-PE" sz="28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60329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8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142342"/>
              </p:ext>
            </p:extLst>
          </p:nvPr>
        </p:nvGraphicFramePr>
        <p:xfrm>
          <a:off x="179388" y="2643758"/>
          <a:ext cx="8845550" cy="1120094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ἑώρακα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ὁράω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visto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μεμαρτύρηκα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μαρτυρέω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testificado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250825" y="556950"/>
            <a:ext cx="87137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3200" dirty="0" err="1">
                <a:latin typeface="Minion Pro"/>
                <a:cs typeface="Minion Pro"/>
              </a:rPr>
              <a:t>Jn</a:t>
            </a:r>
            <a:r>
              <a:rPr lang="pt-BR" sz="3200" dirty="0">
                <a:latin typeface="Minion Pro"/>
                <a:cs typeface="Minion Pro"/>
              </a:rPr>
              <a:t>. 1:34   </a:t>
            </a:r>
            <a:r>
              <a:rPr lang="el-GR" sz="3200" dirty="0">
                <a:latin typeface="Minion Pro"/>
                <a:cs typeface="Minion Pro"/>
              </a:rPr>
              <a:t>κἀγὼ ἑώρακα καὶ μεμαρτύρηκα ὅτι οὗτός ἐστιν ὁ υἱὸς τοῦ θεοῦ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n-US" sz="3200" dirty="0" smtClean="0">
              <a:latin typeface="Minion Pro"/>
              <a:cs typeface="Minion Pro"/>
            </a:endParaRPr>
          </a:p>
        </p:txBody>
      </p:sp>
      <p:sp>
        <p:nvSpPr>
          <p:cNvPr id="12364" name="Text Box 76"/>
          <p:cNvSpPr txBox="1">
            <a:spLocks noChangeArrowheads="1"/>
          </p:cNvSpPr>
          <p:nvPr/>
        </p:nvSpPr>
        <p:spPr bwMode="auto">
          <a:xfrm>
            <a:off x="323851" y="1616482"/>
            <a:ext cx="8569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latin typeface="Minion Pro"/>
                <a:cs typeface="Minion Pro"/>
              </a:rPr>
              <a:t>“y yo he visto y he testificado que este es el hijo de Dios”.</a:t>
            </a:r>
            <a:endParaRPr lang="es-PE" sz="2800" dirty="0"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3" grpId="0"/>
      <p:bldP spid="1236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8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48370"/>
              </p:ext>
            </p:extLst>
          </p:nvPr>
        </p:nvGraphicFramePr>
        <p:xfrm>
          <a:off x="179388" y="2643758"/>
          <a:ext cx="8845550" cy="1096606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ἑώρακα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μεμαρτύρηκα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250825" y="556950"/>
            <a:ext cx="87137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3200" dirty="0" err="1">
                <a:latin typeface="Minion Pro"/>
                <a:cs typeface="Minion Pro"/>
              </a:rPr>
              <a:t>Jn</a:t>
            </a:r>
            <a:r>
              <a:rPr lang="pt-BR" sz="3200" dirty="0">
                <a:latin typeface="Minion Pro"/>
                <a:cs typeface="Minion Pro"/>
              </a:rPr>
              <a:t>. 1:34   </a:t>
            </a:r>
            <a:r>
              <a:rPr lang="el-GR" sz="3200" dirty="0">
                <a:latin typeface="Minion Pro"/>
                <a:cs typeface="Minion Pro"/>
              </a:rPr>
              <a:t>κἀγὼ ἑώρακα καὶ μεμαρτύρηκα ὅτι οὗτός ἐστιν ὁ υἱὸς τοῦ θεοῦ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n-US" sz="32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45715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8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75903"/>
              </p:ext>
            </p:extLst>
          </p:nvPr>
        </p:nvGraphicFramePr>
        <p:xfrm>
          <a:off x="179388" y="2643758"/>
          <a:ext cx="8845550" cy="1096606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ἑώρακα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ὁράω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visto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μεμαρτύρηκα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250825" y="556950"/>
            <a:ext cx="87137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3200" dirty="0" err="1">
                <a:latin typeface="Minion Pro"/>
                <a:cs typeface="Minion Pro"/>
              </a:rPr>
              <a:t>Jn</a:t>
            </a:r>
            <a:r>
              <a:rPr lang="pt-BR" sz="3200" dirty="0">
                <a:latin typeface="Minion Pro"/>
                <a:cs typeface="Minion Pro"/>
              </a:rPr>
              <a:t>. 1:34   </a:t>
            </a:r>
            <a:r>
              <a:rPr lang="el-GR" sz="3200" dirty="0">
                <a:latin typeface="Minion Pro"/>
                <a:cs typeface="Minion Pro"/>
              </a:rPr>
              <a:t>κἀγὼ ἑώρακα καὶ μεμαρτύρηκα ὅτι οὗτός ἐστιν ὁ υἱὸς τοῦ θεοῦ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n-US" sz="3200" dirty="0" smtClean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6205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8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52746"/>
              </p:ext>
            </p:extLst>
          </p:nvPr>
        </p:nvGraphicFramePr>
        <p:xfrm>
          <a:off x="179388" y="2643758"/>
          <a:ext cx="8845550" cy="1120094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ἑώρακα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ὁράω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visto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dirty="0" smtClean="0">
                          <a:latin typeface="Minion Pro"/>
                          <a:cs typeface="Minion Pro"/>
                        </a:rPr>
                        <a:t>μεμαρτύρηκα 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μαρτυρέω</a:t>
                      </a: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 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testificado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99" marB="342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250825" y="556950"/>
            <a:ext cx="87137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3200" dirty="0" err="1">
                <a:latin typeface="Minion Pro"/>
                <a:cs typeface="Minion Pro"/>
              </a:rPr>
              <a:t>Jn</a:t>
            </a:r>
            <a:r>
              <a:rPr lang="pt-BR" sz="3200" dirty="0">
                <a:latin typeface="Minion Pro"/>
                <a:cs typeface="Minion Pro"/>
              </a:rPr>
              <a:t>. 1:34   </a:t>
            </a:r>
            <a:r>
              <a:rPr lang="el-GR" sz="3200" dirty="0">
                <a:latin typeface="Minion Pro"/>
                <a:cs typeface="Minion Pro"/>
              </a:rPr>
              <a:t>κἀγὼ ἑώρακα καὶ μεμαρτύρηκα ὅτι οὗτός ἐστιν ὁ υἱὸς τοῦ θεοῦ</a:t>
            </a:r>
            <a:r>
              <a:rPr lang="el-GR" sz="3200" dirty="0" smtClean="0">
                <a:latin typeface="Minion Pro"/>
                <a:cs typeface="Minion Pro"/>
              </a:rPr>
              <a:t>.</a:t>
            </a:r>
            <a:endParaRPr lang="en-US" sz="3200" dirty="0" smtClean="0">
              <a:latin typeface="Minion Pro"/>
              <a:cs typeface="Minion Pro"/>
            </a:endParaRPr>
          </a:p>
        </p:txBody>
      </p:sp>
      <p:sp>
        <p:nvSpPr>
          <p:cNvPr id="12364" name="Text Box 76"/>
          <p:cNvSpPr txBox="1">
            <a:spLocks noChangeArrowheads="1"/>
          </p:cNvSpPr>
          <p:nvPr/>
        </p:nvSpPr>
        <p:spPr bwMode="auto">
          <a:xfrm>
            <a:off x="323851" y="1616482"/>
            <a:ext cx="8569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latin typeface="Minion Pro"/>
                <a:cs typeface="Minion Pro"/>
              </a:rPr>
              <a:t>“y yo he visto y he testificado que este es el hijo de Dios”.</a:t>
            </a:r>
            <a:endParaRPr lang="es-PE" sz="28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93220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3" grpId="0"/>
      <p:bldP spid="1236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4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53183"/>
              </p:ext>
            </p:extLst>
          </p:nvPr>
        </p:nvGraphicFramePr>
        <p:xfrm>
          <a:off x="179388" y="2963466"/>
          <a:ext cx="8845550" cy="1993137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εὑρίσκει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λέγει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Εὑρήκαμεν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9" name="Text Box 75"/>
          <p:cNvSpPr txBox="1">
            <a:spLocks noChangeArrowheads="1"/>
          </p:cNvSpPr>
          <p:nvPr/>
        </p:nvSpPr>
        <p:spPr bwMode="auto">
          <a:xfrm>
            <a:off x="179389" y="141685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1:</a:t>
            </a:r>
            <a:r>
              <a:rPr lang="es-ES" sz="3200" dirty="0" smtClean="0">
                <a:latin typeface="Minion Pro"/>
                <a:cs typeface="Minion Pro"/>
              </a:rPr>
              <a:t>41a   </a:t>
            </a:r>
            <a:r>
              <a:rPr lang="el-GR" sz="3200" dirty="0">
                <a:latin typeface="Minion Pro"/>
                <a:cs typeface="Minion Pro"/>
              </a:rPr>
              <a:t>εὑρίσκει οὗτος πρῶτον τὸν ἀδελφὸν τὸν ἴδιον Σίμωνα καὶ λέγει αὐτῷ, Εὑρήκαμεν τὸν Μεσσίαν</a:t>
            </a:r>
            <a:r>
              <a:rPr lang="el-GR" sz="3200" dirty="0" smtClean="0">
                <a:latin typeface="Minion Pro"/>
                <a:cs typeface="Minion Pro"/>
              </a:rPr>
              <a:t>,</a:t>
            </a:r>
            <a:endParaRPr lang="es-PE" sz="3200" dirty="0">
              <a:latin typeface="Minion Pro"/>
              <a:cs typeface="Minion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359916" y="1059656"/>
            <a:ext cx="84241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11500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λε</a:t>
            </a:r>
            <a:r>
              <a:rPr lang="el-GR" sz="11500" dirty="0" smtClean="0">
                <a:latin typeface="Minion Pro" charset="0"/>
                <a:cs typeface="Minion Pro" charset="0"/>
              </a:rPr>
              <a:t>  </a:t>
            </a:r>
            <a:r>
              <a:rPr lang="el-GR" sz="11500" dirty="0">
                <a:latin typeface="Minion Pro" charset="0"/>
                <a:cs typeface="Minion Pro" charset="0"/>
              </a:rPr>
              <a:t>λύ  </a:t>
            </a:r>
            <a:r>
              <a:rPr lang="el-GR" sz="11500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κα  </a:t>
            </a:r>
            <a:r>
              <a:rPr lang="el-GR" sz="11500" dirty="0">
                <a:solidFill>
                  <a:srgbClr val="FF0000"/>
                </a:solidFill>
                <a:latin typeface="Minion Pro" charset="0"/>
                <a:cs typeface="Minion Pro" charset="0"/>
              </a:rPr>
              <a:t>μεν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9046" y="351696"/>
            <a:ext cx="6345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Perfecto </a:t>
            </a:r>
            <a:r>
              <a:rPr lang="es-ES_tradnl" sz="4000" b="1" cap="small" dirty="0" smtClean="0">
                <a:latin typeface="Cambria"/>
                <a:cs typeface="Cambria"/>
              </a:rPr>
              <a:t>Activo </a:t>
            </a:r>
            <a:r>
              <a:rPr lang="es-PE" sz="4000" b="1" cap="small" dirty="0" smtClean="0">
                <a:latin typeface="Cambria"/>
                <a:cs typeface="Cambria"/>
              </a:rPr>
              <a:t>Indicativo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971600" y="2860129"/>
            <a:ext cx="288925" cy="1296144"/>
          </a:xfrm>
          <a:prstGeom prst="upArrow">
            <a:avLst>
              <a:gd name="adj1" fmla="val 40518"/>
              <a:gd name="adj2" fmla="val 59483"/>
            </a:avLst>
          </a:prstGeom>
          <a:solidFill>
            <a:schemeClr val="bg1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250825" y="4075553"/>
            <a:ext cx="255126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b="1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reduplicación</a:t>
            </a:r>
            <a:endParaRPr lang="en-US" sz="3200" b="1" dirty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986931" y="2860129"/>
            <a:ext cx="288925" cy="576262"/>
          </a:xfrm>
          <a:prstGeom prst="upArrow">
            <a:avLst>
              <a:gd name="adj1" fmla="val 40518"/>
              <a:gd name="adj2" fmla="val 59483"/>
            </a:avLst>
          </a:prstGeom>
          <a:solidFill>
            <a:schemeClr val="bg1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709548" y="3355429"/>
            <a:ext cx="84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Minion Pro" charset="0"/>
                <a:cs typeface="Minion Pro" charset="0"/>
              </a:rPr>
              <a:t>raíz</a:t>
            </a:r>
            <a:endParaRPr lang="en-US" sz="3200" b="1" dirty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076750" y="2860129"/>
            <a:ext cx="287338" cy="864096"/>
          </a:xfrm>
          <a:prstGeom prst="upArrow">
            <a:avLst>
              <a:gd name="adj1" fmla="val 40518"/>
              <a:gd name="adj2" fmla="val 59483"/>
            </a:avLst>
          </a:prstGeom>
          <a:solidFill>
            <a:schemeClr val="bg1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865150" y="3655119"/>
            <a:ext cx="27154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0000FF"/>
                </a:solidFill>
                <a:latin typeface="Minion Pro" charset="0"/>
                <a:cs typeface="Minion Pro" charset="0"/>
              </a:rPr>
              <a:t>señal</a:t>
            </a:r>
            <a:r>
              <a:rPr lang="en-US" sz="3200" b="1" dirty="0">
                <a:solidFill>
                  <a:srgbClr val="0000FF"/>
                </a:solidFill>
                <a:latin typeface="Minion Pro" charset="0"/>
                <a:cs typeface="Minion Pro" charset="0"/>
              </a:rPr>
              <a:t> del </a:t>
            </a:r>
          </a:p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perfecto </a:t>
            </a:r>
            <a:r>
              <a:rPr lang="en-US" sz="3200" b="1" dirty="0" err="1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activo</a:t>
            </a:r>
            <a:endParaRPr lang="en-US" sz="3200" b="1" dirty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4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2756"/>
              </p:ext>
            </p:extLst>
          </p:nvPr>
        </p:nvGraphicFramePr>
        <p:xfrm>
          <a:off x="179388" y="2963466"/>
          <a:ext cx="8845550" cy="1993137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εὑρίσκει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εὑρίσκω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encuentra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λέγει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Εὑρήκαμεν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9" name="Text Box 75"/>
          <p:cNvSpPr txBox="1">
            <a:spLocks noChangeArrowheads="1"/>
          </p:cNvSpPr>
          <p:nvPr/>
        </p:nvSpPr>
        <p:spPr bwMode="auto">
          <a:xfrm>
            <a:off x="179389" y="141685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1:</a:t>
            </a:r>
            <a:r>
              <a:rPr lang="es-ES" sz="3200" dirty="0" smtClean="0">
                <a:latin typeface="Minion Pro"/>
                <a:cs typeface="Minion Pro"/>
              </a:rPr>
              <a:t>41a   </a:t>
            </a:r>
            <a:r>
              <a:rPr lang="el-GR" sz="3200" dirty="0">
                <a:latin typeface="Minion Pro"/>
                <a:cs typeface="Minion Pro"/>
              </a:rPr>
              <a:t>εὑρίσκει οὗτος πρῶτον τὸν ἀδελφὸν τὸν ἴδιον Σίμωνα καὶ λέγει αὐτῷ, Εὑρήκαμεν τὸν Μεσσίαν</a:t>
            </a:r>
            <a:r>
              <a:rPr lang="el-GR" sz="3200" dirty="0" smtClean="0">
                <a:latin typeface="Minion Pro"/>
                <a:cs typeface="Minion Pro"/>
              </a:rPr>
              <a:t>,</a:t>
            </a:r>
            <a:endParaRPr lang="es-PE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42205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4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80436"/>
              </p:ext>
            </p:extLst>
          </p:nvPr>
        </p:nvGraphicFramePr>
        <p:xfrm>
          <a:off x="179388" y="2963466"/>
          <a:ext cx="8845550" cy="1993137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εὑρίσκει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εὑρίσκω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encuentra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λέγει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Εὑρήκαμεν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9" name="Text Box 75"/>
          <p:cNvSpPr txBox="1">
            <a:spLocks noChangeArrowheads="1"/>
          </p:cNvSpPr>
          <p:nvPr/>
        </p:nvSpPr>
        <p:spPr bwMode="auto">
          <a:xfrm>
            <a:off x="179389" y="141685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1:</a:t>
            </a:r>
            <a:r>
              <a:rPr lang="es-ES" sz="3200" dirty="0" smtClean="0">
                <a:latin typeface="Minion Pro"/>
                <a:cs typeface="Minion Pro"/>
              </a:rPr>
              <a:t>41a   </a:t>
            </a:r>
            <a:r>
              <a:rPr lang="el-GR" sz="3200" dirty="0">
                <a:latin typeface="Minion Pro"/>
                <a:cs typeface="Minion Pro"/>
              </a:rPr>
              <a:t>εὑρίσκει οὗτος πρῶτον τὸν ἀδελφὸν τὸν ἴδιον Σίμωνα καὶ λέγει αὐτῷ, Εὑρήκαμεν τὸν Μεσσίαν</a:t>
            </a:r>
            <a:r>
              <a:rPr lang="el-GR" sz="3200" dirty="0" smtClean="0">
                <a:latin typeface="Minion Pro"/>
                <a:cs typeface="Minion Pro"/>
              </a:rPr>
              <a:t>,</a:t>
            </a:r>
            <a:endParaRPr lang="es-PE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96164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4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71833"/>
              </p:ext>
            </p:extLst>
          </p:nvPr>
        </p:nvGraphicFramePr>
        <p:xfrm>
          <a:off x="179388" y="2963466"/>
          <a:ext cx="8845550" cy="1993137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εὑρίσκει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εὑρίσκω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encuentra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λέγει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Εὑρήκαμεν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εὑρίσκω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hemos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encontrado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9" name="Text Box 75"/>
          <p:cNvSpPr txBox="1">
            <a:spLocks noChangeArrowheads="1"/>
          </p:cNvSpPr>
          <p:nvPr/>
        </p:nvSpPr>
        <p:spPr bwMode="auto">
          <a:xfrm>
            <a:off x="179389" y="141685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1:</a:t>
            </a:r>
            <a:r>
              <a:rPr lang="es-ES" sz="3200" dirty="0" smtClean="0">
                <a:latin typeface="Minion Pro"/>
                <a:cs typeface="Minion Pro"/>
              </a:rPr>
              <a:t>41a   </a:t>
            </a:r>
            <a:r>
              <a:rPr lang="el-GR" sz="3200" dirty="0">
                <a:latin typeface="Minion Pro"/>
                <a:cs typeface="Minion Pro"/>
              </a:rPr>
              <a:t>εὑρίσκει οὗτος πρῶτον τὸν ἀδελφὸν τὸν ἴδιον Σίμωνα καὶ λέγει αὐτῷ, Εὑρήκαμεν τὸν Μεσσίαν</a:t>
            </a:r>
            <a:r>
              <a:rPr lang="el-GR" sz="3200" dirty="0" smtClean="0">
                <a:latin typeface="Minion Pro"/>
                <a:cs typeface="Minion Pro"/>
              </a:rPr>
              <a:t>,</a:t>
            </a:r>
            <a:endParaRPr lang="es-PE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78458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4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961623"/>
              </p:ext>
            </p:extLst>
          </p:nvPr>
        </p:nvGraphicFramePr>
        <p:xfrm>
          <a:off x="179388" y="2963466"/>
          <a:ext cx="8845550" cy="1993137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εὑρίσκει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εὑρίσκω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encuentra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λέγει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λέγω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dice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dirty="0" smtClean="0">
                          <a:latin typeface="Minion Pro"/>
                          <a:cs typeface="Minion Pro"/>
                        </a:rPr>
                        <a:t>Εὑρήκαμεν 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R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εὑρίσκω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hemos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encontrado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nion Pro"/>
                        <a:ea typeface="ＭＳ Ｐゴシック" charset="0"/>
                        <a:cs typeface="Minion Pro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39" name="Text Box 75"/>
          <p:cNvSpPr txBox="1">
            <a:spLocks noChangeArrowheads="1"/>
          </p:cNvSpPr>
          <p:nvPr/>
        </p:nvSpPr>
        <p:spPr bwMode="auto">
          <a:xfrm>
            <a:off x="179389" y="141685"/>
            <a:ext cx="87852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200" dirty="0" err="1">
                <a:latin typeface="Minion Pro"/>
                <a:cs typeface="Minion Pro"/>
              </a:rPr>
              <a:t>Jn</a:t>
            </a:r>
            <a:r>
              <a:rPr lang="es-ES" sz="3200" dirty="0">
                <a:latin typeface="Minion Pro"/>
                <a:cs typeface="Minion Pro"/>
              </a:rPr>
              <a:t>. 1:</a:t>
            </a:r>
            <a:r>
              <a:rPr lang="es-ES" sz="3200" dirty="0" smtClean="0">
                <a:latin typeface="Minion Pro"/>
                <a:cs typeface="Minion Pro"/>
              </a:rPr>
              <a:t>41a   </a:t>
            </a:r>
            <a:r>
              <a:rPr lang="el-GR" sz="3200" dirty="0">
                <a:latin typeface="Minion Pro"/>
                <a:cs typeface="Minion Pro"/>
              </a:rPr>
              <a:t>εὑρίσκει οὗτος πρῶτον τὸν ἀδελφὸν τὸν ἴδιον Σίμωνα καὶ λέγει αὐτῷ, Εὑρήκαμεν τὸν Μεσσίαν</a:t>
            </a:r>
            <a:r>
              <a:rPr lang="el-GR" sz="3200" dirty="0" smtClean="0">
                <a:latin typeface="Minion Pro"/>
                <a:cs typeface="Minion Pro"/>
              </a:rPr>
              <a:t>,</a:t>
            </a:r>
            <a:endParaRPr lang="es-PE" sz="3200" dirty="0">
              <a:latin typeface="Minion Pro"/>
              <a:cs typeface="Minion Pro"/>
            </a:endParaRPr>
          </a:p>
        </p:txBody>
      </p: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250825" y="1638548"/>
            <a:ext cx="86423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200" dirty="0">
                <a:latin typeface="Minion Pro"/>
                <a:cs typeface="Minion Pro"/>
              </a:rPr>
              <a:t>“Encuentra </a:t>
            </a:r>
            <a:r>
              <a:rPr lang="es-ES" sz="3200" dirty="0" smtClean="0">
                <a:latin typeface="Minion Pro"/>
                <a:cs typeface="Minion Pro"/>
              </a:rPr>
              <a:t>é</a:t>
            </a:r>
            <a:r>
              <a:rPr lang="es-ES" sz="3200" dirty="0" smtClean="0">
                <a:latin typeface="Minion Pro"/>
                <a:cs typeface="Minion Pro"/>
              </a:rPr>
              <a:t>ste </a:t>
            </a:r>
            <a:r>
              <a:rPr lang="es-ES" sz="3200" dirty="0">
                <a:latin typeface="Minion Pro"/>
                <a:cs typeface="Minion Pro"/>
              </a:rPr>
              <a:t>primero a su propio hermano Simón, y le dice: ‘hemos encontrado al Mesías’”.</a:t>
            </a:r>
            <a:endParaRPr lang="es-PE" sz="3200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50787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895191"/>
              </p:ext>
            </p:extLst>
          </p:nvPr>
        </p:nvGraphicFramePr>
        <p:xfrm>
          <a:off x="1400873" y="381403"/>
          <a:ext cx="6342254" cy="4380694"/>
        </p:xfrm>
        <a:graphic>
          <a:graphicData uri="http://schemas.openxmlformats.org/drawingml/2006/table">
            <a:tbl>
              <a:tblPr/>
              <a:tblGrid>
                <a:gridCol w="587164"/>
                <a:gridCol w="3291179"/>
                <a:gridCol w="2463911"/>
              </a:tblGrid>
              <a:tr h="46719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7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Pluscuamperfecto Activo Indicativo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6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Forma Verbal</a:t>
                      </a:r>
                      <a:endParaRPr kumimoji="0" 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L="91412" marR="91412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λε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κειν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 soltado</a:t>
                      </a:r>
                      <a:endParaRPr lang="en-US" sz="24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2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λε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κεις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habías soltado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3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λε </a:t>
                      </a:r>
                      <a:r>
                        <a:rPr lang="el-GR" sz="3600" b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l-GR" sz="3600" b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κει(ν)</a:t>
                      </a:r>
                      <a:endParaRPr lang="en-US" sz="28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 soltado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λε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κειμεν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habíamos soltado</a:t>
                      </a:r>
                      <a:endParaRPr lang="en-US" sz="24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λε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κειτε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40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habían soltado</a:t>
                      </a:r>
                      <a:endParaRPr lang="en-US" sz="24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4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λε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κεισαν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1440" algn="l">
                        <a:spcAft>
                          <a:spcPts val="0"/>
                        </a:spcAft>
                      </a:pPr>
                      <a:r>
                        <a:rPr lang="es-PE" sz="24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habían soltado</a:t>
                      </a:r>
                      <a:endParaRPr lang="en-US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91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927765"/>
              </p:ext>
            </p:extLst>
          </p:nvPr>
        </p:nvGraphicFramePr>
        <p:xfrm>
          <a:off x="1007604" y="133376"/>
          <a:ext cx="6804756" cy="4876748"/>
        </p:xfrm>
        <a:graphic>
          <a:graphicData uri="http://schemas.openxmlformats.org/drawingml/2006/table">
            <a:tbl>
              <a:tblPr/>
              <a:tblGrid>
                <a:gridCol w="587164"/>
                <a:gridCol w="3121248"/>
                <a:gridCol w="3096344"/>
              </a:tblGrid>
              <a:tr h="46719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7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Pluscuamperfecto</a:t>
                      </a:r>
                      <a:r>
                        <a:rPr kumimoji="0" lang="el-GR" sz="27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 </a:t>
                      </a:r>
                      <a:r>
                        <a:rPr kumimoji="0" lang="es-ES_tradnl" sz="27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Medio/Pasivo </a:t>
                      </a:r>
                      <a:r>
                        <a:rPr kumimoji="0" lang="es-MX" sz="27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Indicativo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05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Forma Verbal</a:t>
                      </a:r>
                      <a:endParaRPr kumimoji="0" 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L="91412" marR="91412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4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λε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μην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me había soltado / </a:t>
                      </a:r>
                      <a:r>
                        <a:rPr lang="es-PE" sz="2200" dirty="0" smtClean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PE" sz="2200" dirty="0" smtClean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</a:br>
                      <a:r>
                        <a:rPr lang="es-PE" sz="2200" dirty="0" smtClean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 </a:t>
                      </a: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sido soltado</a:t>
                      </a:r>
                      <a:endParaRPr lang="en-US" sz="2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2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λέ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σο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te habías soltado / </a:t>
                      </a:r>
                      <a:r>
                        <a:rPr lang="es-MX" sz="2200" dirty="0" smtClean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MX" sz="2200" dirty="0" smtClean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</a:br>
                      <a:r>
                        <a:rPr lang="es-MX" sz="2200" dirty="0" smtClean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habías </a:t>
                      </a:r>
                      <a:r>
                        <a:rPr lang="es-MX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sido soltado</a:t>
                      </a:r>
                      <a:endParaRPr lang="en-US" sz="2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3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λέ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το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te habías soltado / </a:t>
                      </a:r>
                      <a:br>
                        <a:rPr lang="es-MX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</a:br>
                      <a:r>
                        <a:rPr lang="es-MX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 sido soltado</a:t>
                      </a:r>
                      <a:endParaRPr lang="en-US" sz="2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λε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μεθα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nos </a:t>
                      </a:r>
                      <a:r>
                        <a:rPr lang="pt-BR" sz="2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habíamos</a:t>
                      </a:r>
                      <a:r>
                        <a:rPr lang="pt-BR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soltado / </a:t>
                      </a:r>
                      <a:r>
                        <a:rPr lang="pt-BR" sz="2200" dirty="0" err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habíamos</a:t>
                      </a:r>
                      <a:r>
                        <a:rPr lang="pt-BR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sido soltados</a:t>
                      </a:r>
                      <a:endParaRPr lang="en-US" sz="2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λέ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σθε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 habían soltado / </a:t>
                      </a:r>
                      <a:br>
                        <a:rPr lang="es-PE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</a:b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habían sido soltados</a:t>
                      </a:r>
                      <a:endParaRPr lang="en-US" sz="2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4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ἐ) λέ </a:t>
                      </a:r>
                      <a:r>
                        <a:rPr lang="el-GR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ντο</a:t>
                      </a:r>
                      <a:endParaRPr lang="en-US" sz="28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indent="0" algn="l">
                        <a:spcAft>
                          <a:spcPts val="0"/>
                        </a:spcAft>
                      </a:pP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se habían soltado / </a:t>
                      </a:r>
                      <a:r>
                        <a:rPr lang="es-PE" sz="2200" dirty="0" smtClean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s-PE" sz="2200" dirty="0" smtClean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</a:br>
                      <a:r>
                        <a:rPr lang="es-PE" sz="2200" dirty="0" smtClean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habían </a:t>
                      </a:r>
                      <a:r>
                        <a:rPr lang="es-PE" sz="22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sido soltados</a:t>
                      </a:r>
                      <a:endParaRPr lang="en-US" sz="2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33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4296" y="267494"/>
            <a:ext cx="8496176" cy="251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PE" sz="4400" dirty="0">
                <a:latin typeface="Minion Pro"/>
                <a:cs typeface="Minion Pro"/>
              </a:rPr>
              <a:t>Jn 4:8</a:t>
            </a:r>
            <a:r>
              <a:rPr lang="es-PE" sz="3600" dirty="0">
                <a:latin typeface="Minion Pro"/>
                <a:cs typeface="Minion Pro"/>
              </a:rPr>
              <a:t>  </a:t>
            </a:r>
            <a:r>
              <a:rPr lang="el-GR" sz="5400" dirty="0">
                <a:latin typeface="Minion Pro"/>
                <a:cs typeface="Minion Pro"/>
              </a:rPr>
              <a:t>οἱ γὰρ μαθηταὶ αὐτοῦ </a:t>
            </a:r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ἀπεληλύθεισαν</a:t>
            </a:r>
            <a:r>
              <a:rPr lang="el-GR" sz="5400" dirty="0">
                <a:latin typeface="Minion Pro"/>
                <a:cs typeface="Minion Pro"/>
              </a:rPr>
              <a:t> εἰς τὴν πόλιν</a:t>
            </a:r>
            <a:r>
              <a:rPr lang="es-PE" sz="3600" dirty="0">
                <a:latin typeface="Minion Pro"/>
                <a:cs typeface="Minion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68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4296" y="267494"/>
            <a:ext cx="8496176" cy="251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PE" sz="4400" dirty="0">
                <a:latin typeface="Minion Pro"/>
                <a:cs typeface="Minion Pro"/>
              </a:rPr>
              <a:t>Jn 4:8</a:t>
            </a:r>
            <a:r>
              <a:rPr lang="es-PE" sz="3600" dirty="0">
                <a:latin typeface="Minion Pro"/>
                <a:cs typeface="Minion Pro"/>
              </a:rPr>
              <a:t>  </a:t>
            </a:r>
            <a:r>
              <a:rPr lang="el-GR" sz="5400" dirty="0">
                <a:latin typeface="Minion Pro"/>
                <a:cs typeface="Minion Pro"/>
              </a:rPr>
              <a:t>οἱ γὰρ μαθηταὶ αὐτοῦ </a:t>
            </a:r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ἀπεληλύθεισαν</a:t>
            </a:r>
            <a:r>
              <a:rPr lang="el-GR" sz="5400" dirty="0">
                <a:latin typeface="Minion Pro"/>
                <a:cs typeface="Minion Pro"/>
              </a:rPr>
              <a:t> εἰς τὴν πόλιν</a:t>
            </a:r>
            <a:r>
              <a:rPr lang="es-PE" sz="3600" dirty="0">
                <a:latin typeface="Minion Pro"/>
                <a:cs typeface="Minion Pro"/>
              </a:rPr>
              <a:t>.</a:t>
            </a:r>
          </a:p>
        </p:txBody>
      </p:sp>
      <p:sp>
        <p:nvSpPr>
          <p:cNvPr id="20560" name="Rectangle 80"/>
          <p:cNvSpPr>
            <a:spLocks noChangeArrowheads="1"/>
          </p:cNvSpPr>
          <p:nvPr/>
        </p:nvSpPr>
        <p:spPr bwMode="auto">
          <a:xfrm>
            <a:off x="1476376" y="1393032"/>
            <a:ext cx="1710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>
                <a:solidFill>
                  <a:srgbClr val="FF0000"/>
                </a:solidFill>
                <a:latin typeface="Minion Pro"/>
                <a:cs typeface="Minion Pro"/>
              </a:rPr>
              <a:t>LAI 3P</a:t>
            </a:r>
          </a:p>
        </p:txBody>
      </p:sp>
    </p:spTree>
    <p:extLst>
      <p:ext uri="{BB962C8B-B14F-4D97-AF65-F5344CB8AC3E}">
        <p14:creationId xmlns:p14="http://schemas.microsoft.com/office/powerpoint/2010/main" val="353219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4296" y="267494"/>
            <a:ext cx="8496176" cy="251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PE" sz="4400" dirty="0">
                <a:latin typeface="Minion Pro"/>
                <a:cs typeface="Minion Pro"/>
              </a:rPr>
              <a:t>Jn 4:8</a:t>
            </a:r>
            <a:r>
              <a:rPr lang="es-PE" sz="3600" dirty="0">
                <a:latin typeface="Minion Pro"/>
                <a:cs typeface="Minion Pro"/>
              </a:rPr>
              <a:t>  </a:t>
            </a:r>
            <a:r>
              <a:rPr lang="el-GR" sz="5400" dirty="0">
                <a:latin typeface="Minion Pro"/>
                <a:cs typeface="Minion Pro"/>
              </a:rPr>
              <a:t>οἱ γὰρ μαθηταὶ αὐτοῦ </a:t>
            </a:r>
            <a:r>
              <a:rPr lang="el-GR" sz="5400" b="1" dirty="0">
                <a:solidFill>
                  <a:srgbClr val="FF0000"/>
                </a:solidFill>
                <a:latin typeface="Minion Pro"/>
                <a:cs typeface="Minion Pro"/>
              </a:rPr>
              <a:t>ἀπεληλύθεισαν</a:t>
            </a:r>
            <a:r>
              <a:rPr lang="el-GR" sz="5400" dirty="0">
                <a:latin typeface="Minion Pro"/>
                <a:cs typeface="Minion Pro"/>
              </a:rPr>
              <a:t> εἰς τὴν πόλιν</a:t>
            </a:r>
            <a:r>
              <a:rPr lang="es-PE" sz="3600" dirty="0">
                <a:latin typeface="Minion Pro"/>
                <a:cs typeface="Minion Pro"/>
              </a:rPr>
              <a:t>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3105710"/>
            <a:ext cx="84963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s-PE" sz="4800" dirty="0">
                <a:latin typeface="Minion Pro"/>
                <a:cs typeface="Minion Pro"/>
              </a:rPr>
              <a:t>Pues sus discípulos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s-PE" sz="4800" b="1" dirty="0">
                <a:latin typeface="Minion Pro"/>
                <a:cs typeface="Minion Pro"/>
              </a:rPr>
              <a:t>habían ido</a:t>
            </a:r>
            <a:r>
              <a:rPr lang="es-PE" sz="4800" dirty="0">
                <a:latin typeface="Minion Pro"/>
                <a:cs typeface="Minion Pro"/>
              </a:rPr>
              <a:t> a la ciudad.</a:t>
            </a:r>
          </a:p>
        </p:txBody>
      </p:sp>
      <p:sp>
        <p:nvSpPr>
          <p:cNvPr id="20560" name="Rectangle 80"/>
          <p:cNvSpPr>
            <a:spLocks noChangeArrowheads="1"/>
          </p:cNvSpPr>
          <p:nvPr/>
        </p:nvSpPr>
        <p:spPr bwMode="auto">
          <a:xfrm>
            <a:off x="1476376" y="1393032"/>
            <a:ext cx="1710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PE" sz="4000" b="1" dirty="0">
                <a:solidFill>
                  <a:srgbClr val="FF0000"/>
                </a:solidFill>
                <a:latin typeface="Minion Pro"/>
                <a:cs typeface="Minion Pro"/>
              </a:rPr>
              <a:t>LAI 3P</a:t>
            </a:r>
          </a:p>
        </p:txBody>
      </p:sp>
    </p:spTree>
    <p:extLst>
      <p:ext uri="{BB962C8B-B14F-4D97-AF65-F5344CB8AC3E}">
        <p14:creationId xmlns:p14="http://schemas.microsoft.com/office/powerpoint/2010/main" val="90191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179388" y="987425"/>
            <a:ext cx="8851202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4000" dirty="0" smtClean="0">
                <a:latin typeface="Minion Pro" charset="0"/>
                <a:cs typeface="Minion Pro" charset="0"/>
              </a:rPr>
              <a:t>260.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ῥῆμα, -ματος τό</a:t>
            </a:r>
            <a:r>
              <a:rPr lang="el-GR" sz="4000" dirty="0" smtClean="0">
                <a:latin typeface="Minion Pro" charset="0"/>
                <a:cs typeface="Minion Pro" charset="0"/>
              </a:rPr>
              <a:t>: palabra (68)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261.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ἐντολή, -ῆς ἡ</a:t>
            </a:r>
            <a:r>
              <a:rPr lang="el-GR" sz="4000" dirty="0" smtClean="0">
                <a:latin typeface="Minion Pro" charset="0"/>
                <a:cs typeface="Minion Pro" charset="0"/>
              </a:rPr>
              <a:t>: mandamiento (67)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262.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καρπός, -οῦ, ὁ</a:t>
            </a:r>
            <a:r>
              <a:rPr lang="el-GR" sz="4000" dirty="0" smtClean="0">
                <a:latin typeface="Minion Pro" charset="0"/>
                <a:cs typeface="Minion Pro" charset="0"/>
              </a:rPr>
              <a:t>: fruto (66) </a:t>
            </a:r>
          </a:p>
          <a:p>
            <a:r>
              <a:rPr lang="el-GR" sz="3700" dirty="0" smtClean="0">
                <a:latin typeface="Minion Pro" charset="0"/>
                <a:cs typeface="Minion Pro" charset="0"/>
              </a:rPr>
              <a:t>263. </a:t>
            </a:r>
            <a:r>
              <a:rPr lang="el-GR" sz="3700" b="1" dirty="0" smtClean="0">
                <a:latin typeface="Minion Pro" charset="0"/>
                <a:cs typeface="Minion Pro" charset="0"/>
              </a:rPr>
              <a:t>πρεσβύτερος, -α, -ον</a:t>
            </a:r>
            <a:r>
              <a:rPr lang="el-GR" sz="3700" dirty="0" smtClean="0">
                <a:latin typeface="Minion Pro" charset="0"/>
                <a:cs typeface="Minion Pro" charset="0"/>
              </a:rPr>
              <a:t>: anciano, viejo (66)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264.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αἵμα, -ματος τὸ</a:t>
            </a:r>
            <a:r>
              <a:rPr lang="el-GR" sz="4000" dirty="0" smtClean="0">
                <a:latin typeface="Minion Pro" charset="0"/>
                <a:cs typeface="Minion Pro" charset="0"/>
              </a:rPr>
              <a:t>: sangre (97)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265.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εἴτε</a:t>
            </a:r>
            <a:r>
              <a:rPr lang="el-GR" sz="4000" dirty="0" smtClean="0">
                <a:latin typeface="Minion Pro" charset="0"/>
                <a:cs typeface="Minion Pro" charset="0"/>
              </a:rPr>
              <a:t>: si (distributivo) (65)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l-GR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7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359916" y="1059656"/>
            <a:ext cx="84241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11500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λε</a:t>
            </a:r>
            <a:r>
              <a:rPr lang="el-GR" sz="11500" dirty="0" smtClean="0">
                <a:latin typeface="Minion Pro" charset="0"/>
                <a:cs typeface="Minion Pro" charset="0"/>
              </a:rPr>
              <a:t>  </a:t>
            </a:r>
            <a:r>
              <a:rPr lang="el-GR" sz="11500" dirty="0">
                <a:latin typeface="Minion Pro" charset="0"/>
                <a:cs typeface="Minion Pro" charset="0"/>
              </a:rPr>
              <a:t>λύ  </a:t>
            </a:r>
            <a:r>
              <a:rPr lang="el-GR" sz="11500" dirty="0" smtClean="0">
                <a:solidFill>
                  <a:srgbClr val="FF0000"/>
                </a:solidFill>
                <a:latin typeface="Minion Pro" charset="0"/>
                <a:cs typeface="Minion Pro" charset="0"/>
              </a:rPr>
              <a:t>κα  </a:t>
            </a:r>
            <a:r>
              <a:rPr lang="el-GR" sz="11500" dirty="0">
                <a:solidFill>
                  <a:srgbClr val="FF0000"/>
                </a:solidFill>
                <a:latin typeface="Minion Pro" charset="0"/>
                <a:cs typeface="Minion Pro" charset="0"/>
              </a:rPr>
              <a:t>μεν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9046" y="351696"/>
            <a:ext cx="6345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Perfecto </a:t>
            </a:r>
            <a:r>
              <a:rPr lang="es-ES_tradnl" sz="4000" b="1" cap="small" dirty="0" smtClean="0">
                <a:latin typeface="Cambria"/>
                <a:cs typeface="Cambria"/>
              </a:rPr>
              <a:t>Activo </a:t>
            </a:r>
            <a:r>
              <a:rPr lang="es-PE" sz="4000" b="1" cap="small" dirty="0" smtClean="0">
                <a:latin typeface="Cambria"/>
                <a:cs typeface="Cambria"/>
              </a:rPr>
              <a:t>Indicativo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971600" y="2860129"/>
            <a:ext cx="288925" cy="1296144"/>
          </a:xfrm>
          <a:prstGeom prst="upArrow">
            <a:avLst>
              <a:gd name="adj1" fmla="val 40518"/>
              <a:gd name="adj2" fmla="val 59483"/>
            </a:avLst>
          </a:prstGeom>
          <a:solidFill>
            <a:schemeClr val="bg1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250825" y="4075553"/>
            <a:ext cx="255126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3200" b="1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reduplicación</a:t>
            </a:r>
            <a:endParaRPr lang="en-US" sz="3200" b="1" dirty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986931" y="2860129"/>
            <a:ext cx="288925" cy="576262"/>
          </a:xfrm>
          <a:prstGeom prst="upArrow">
            <a:avLst>
              <a:gd name="adj1" fmla="val 40518"/>
              <a:gd name="adj2" fmla="val 59483"/>
            </a:avLst>
          </a:prstGeom>
          <a:solidFill>
            <a:schemeClr val="bg1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709548" y="3355429"/>
            <a:ext cx="847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Minion Pro" charset="0"/>
                <a:cs typeface="Minion Pro" charset="0"/>
              </a:rPr>
              <a:t>raíz</a:t>
            </a:r>
            <a:endParaRPr lang="en-US" sz="3200" b="1" dirty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076750" y="2860129"/>
            <a:ext cx="287338" cy="864096"/>
          </a:xfrm>
          <a:prstGeom prst="upArrow">
            <a:avLst>
              <a:gd name="adj1" fmla="val 40518"/>
              <a:gd name="adj2" fmla="val 59483"/>
            </a:avLst>
          </a:prstGeom>
          <a:solidFill>
            <a:schemeClr val="bg1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865150" y="3655119"/>
            <a:ext cx="27154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0000FF"/>
                </a:solidFill>
                <a:latin typeface="Minion Pro" charset="0"/>
                <a:cs typeface="Minion Pro" charset="0"/>
              </a:rPr>
              <a:t>señal</a:t>
            </a:r>
            <a:r>
              <a:rPr lang="en-US" sz="3200" b="1" dirty="0">
                <a:solidFill>
                  <a:srgbClr val="0000FF"/>
                </a:solidFill>
                <a:latin typeface="Minion Pro" charset="0"/>
                <a:cs typeface="Minion Pro" charset="0"/>
              </a:rPr>
              <a:t> del </a:t>
            </a:r>
          </a:p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perfecto </a:t>
            </a:r>
            <a:r>
              <a:rPr lang="en-US" sz="3200" b="1" dirty="0" err="1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activo</a:t>
            </a:r>
            <a:endParaRPr lang="en-US" sz="3200" b="1" dirty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7544272" y="2860129"/>
            <a:ext cx="287338" cy="576262"/>
          </a:xfrm>
          <a:prstGeom prst="upArrow">
            <a:avLst>
              <a:gd name="adj1" fmla="val 40518"/>
              <a:gd name="adj2" fmla="val 59483"/>
            </a:avLst>
          </a:prstGeom>
          <a:solidFill>
            <a:schemeClr val="bg1"/>
          </a:solidFill>
          <a:ln w="190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6689867" y="3363366"/>
            <a:ext cx="200567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solidFill>
                  <a:srgbClr val="0000FF"/>
                </a:solidFill>
                <a:latin typeface="Minion Pro" charset="0"/>
                <a:cs typeface="Minion Pro" charset="0"/>
              </a:rPr>
              <a:t>desinencia</a:t>
            </a:r>
            <a:endParaRPr lang="en-US" sz="3200" b="1" dirty="0">
              <a:solidFill>
                <a:srgbClr val="0000FF"/>
              </a:solidFill>
              <a:latin typeface="Minion Pro" charset="0"/>
              <a:cs typeface="Minion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7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179388" y="987425"/>
            <a:ext cx="836741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4000" dirty="0" smtClean="0">
                <a:latin typeface="Minion Pro" charset="0"/>
                <a:cs typeface="Minion Pro" charset="0"/>
              </a:rPr>
              <a:t>266.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μήτηρ, μητρός ἡ</a:t>
            </a:r>
            <a:r>
              <a:rPr lang="el-GR" sz="4000" dirty="0" smtClean="0">
                <a:latin typeface="Minion Pro" charset="0"/>
                <a:cs typeface="Minion Pro" charset="0"/>
              </a:rPr>
              <a:t>: madre (83)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267.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πούς, ποδός ὁ</a:t>
            </a:r>
            <a:r>
              <a:rPr lang="el-GR" sz="4000" dirty="0" smtClean="0">
                <a:latin typeface="Minion Pro" charset="0"/>
                <a:cs typeface="Minion Pro" charset="0"/>
              </a:rPr>
              <a:t>: pie (93)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268.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στόμα, -ματος τὸ</a:t>
            </a:r>
            <a:r>
              <a:rPr lang="el-GR" sz="4000" dirty="0" smtClean="0">
                <a:latin typeface="Minion Pro" charset="0"/>
                <a:cs typeface="Minion Pro" charset="0"/>
              </a:rPr>
              <a:t>: boca (78)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269.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μέγας, μεγάλη, μέγα</a:t>
            </a:r>
            <a:r>
              <a:rPr lang="el-GR" sz="4000" dirty="0" smtClean="0">
                <a:latin typeface="Minion Pro" charset="0"/>
                <a:cs typeface="Minion Pro" charset="0"/>
              </a:rPr>
              <a:t>: grande (243)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270.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Ἰωάννης, -ου ὁ</a:t>
            </a:r>
            <a:r>
              <a:rPr lang="el-GR" sz="4000" dirty="0" smtClean="0">
                <a:latin typeface="Minion Pro" charset="0"/>
                <a:cs typeface="Minion Pro" charset="0"/>
              </a:rPr>
              <a:t>: Juan (135)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271.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Μωϋσῆς, -έως ὁ</a:t>
            </a:r>
            <a:r>
              <a:rPr lang="el-GR" sz="4000" dirty="0" smtClean="0">
                <a:latin typeface="Minion Pro" charset="0"/>
                <a:cs typeface="Minion Pro" charset="0"/>
              </a:rPr>
              <a:t>: Moisés (80)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l-GR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3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179388" y="987425"/>
            <a:ext cx="722813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4000" dirty="0" smtClean="0">
                <a:latin typeface="Minion Pro" charset="0"/>
                <a:cs typeface="Minion Pro" charset="0"/>
              </a:rPr>
              <a:t>272.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φαρισαῖος, -oῦ ὁ</a:t>
            </a:r>
            <a:r>
              <a:rPr lang="el-GR" sz="4000" dirty="0" smtClean="0">
                <a:latin typeface="Minion Pro" charset="0"/>
                <a:cs typeface="Minion Pro" charset="0"/>
              </a:rPr>
              <a:t>: fariseo (98)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273.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Ἰερουσαλήμ ἡ</a:t>
            </a:r>
            <a:r>
              <a:rPr lang="el-GR" sz="4000" dirty="0" smtClean="0">
                <a:latin typeface="Minion Pro" charset="0"/>
                <a:cs typeface="Minion Pro" charset="0"/>
              </a:rPr>
              <a:t>: Jerusalén (77)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274.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Σίμων, ώνος ὁ</a:t>
            </a:r>
            <a:r>
              <a:rPr lang="el-GR" sz="4000" dirty="0" smtClean="0">
                <a:latin typeface="Minion Pro" charset="0"/>
                <a:cs typeface="Minion Pro" charset="0"/>
              </a:rPr>
              <a:t>: Simón (75)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275.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Ἀβραάμ ὁ</a:t>
            </a:r>
            <a:r>
              <a:rPr lang="el-GR" sz="4000" dirty="0" smtClean="0">
                <a:latin typeface="Minion Pro" charset="0"/>
                <a:cs typeface="Minion Pro" charset="0"/>
              </a:rPr>
              <a:t>: Abraham (73)</a:t>
            </a:r>
          </a:p>
          <a:p>
            <a:r>
              <a:rPr lang="el-GR" sz="4000" dirty="0" smtClean="0">
                <a:latin typeface="Minion Pro" charset="0"/>
                <a:cs typeface="Minion Pro" charset="0"/>
              </a:rPr>
              <a:t>276. </a:t>
            </a:r>
            <a:r>
              <a:rPr lang="el-GR" sz="4000" b="1" dirty="0" smtClean="0">
                <a:latin typeface="Minion Pro" charset="0"/>
                <a:cs typeface="Minion Pro" charset="0"/>
              </a:rPr>
              <a:t>Ἰσραήλ ὁ</a:t>
            </a:r>
            <a:r>
              <a:rPr lang="el-GR" sz="4000" dirty="0" smtClean="0">
                <a:latin typeface="Minion Pro" charset="0"/>
                <a:cs typeface="Minion Pro" charset="0"/>
              </a:rPr>
              <a:t>: Israel (68)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339502"/>
            <a:ext cx="3210134" cy="584776"/>
          </a:xfrm>
          <a:prstGeom prst="rect">
            <a:avLst/>
          </a:prstGeom>
          <a:solidFill>
            <a:srgbClr val="FF6600"/>
          </a:solidFill>
          <a:ln w="3810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Vocabulario 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l-GR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1</a:t>
            </a:r>
            <a:r>
              <a:rPr lang="es-MX" sz="3200" b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:</a:t>
            </a:r>
            <a:endParaRPr lang="es-MX" sz="3200" b="1" dirty="0">
              <a:ln>
                <a:solidFill>
                  <a:srgbClr val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5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08372"/>
            <a:ext cx="7620000" cy="1162050"/>
          </a:xfrm>
          <a:prstGeom prst="rect">
            <a:avLst/>
          </a:prstGeom>
          <a:solidFill>
            <a:srgbClr val="073A7D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39702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_tradnl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</a:rPr>
              <a:t>Perfecto y Pluscuamperfecto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8764" y="362729"/>
            <a:ext cx="626648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5800" dirty="0" smtClean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Griego: Lección </a:t>
            </a:r>
            <a:r>
              <a:rPr lang="es-ES_tradnl" sz="58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</a:rPr>
              <a:t>21</a:t>
            </a:r>
            <a:endParaRPr lang="en-US" sz="58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85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288" y="1491853"/>
            <a:ext cx="84248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800">
                <a:cs typeface="+mn-cs"/>
              </a:rPr>
              <a:t>las palabras que Yo les he hablado son espíritu y son vida.</a:t>
            </a:r>
            <a:r>
              <a:rPr lang="es-PE">
                <a:cs typeface="+mn-cs"/>
              </a:rPr>
              <a:t>  </a:t>
            </a:r>
          </a:p>
        </p:txBody>
      </p:sp>
      <p:graphicFrame>
        <p:nvGraphicFramePr>
          <p:cNvPr id="25679" name="Group 79"/>
          <p:cNvGraphicFramePr>
            <a:graphicFrameLocks noGrp="1"/>
          </p:cNvGraphicFramePr>
          <p:nvPr/>
        </p:nvGraphicFramePr>
        <p:xfrm>
          <a:off x="179388" y="2963466"/>
          <a:ext cx="8845550" cy="189692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λελάληκα</a:t>
                      </a: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ἐστιν</a:t>
                      </a: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76" marB="3427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323850" y="195263"/>
            <a:ext cx="88201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400">
                <a:cs typeface="+mn-cs"/>
              </a:rPr>
              <a:t>Jn 6:63</a:t>
            </a:r>
            <a:r>
              <a:rPr lang="es-PE">
                <a:cs typeface="+mn-cs"/>
              </a:rPr>
              <a:t>   </a:t>
            </a:r>
            <a:r>
              <a:rPr lang="el-GR" sz="3200">
                <a:latin typeface="BibliaLS" charset="0"/>
                <a:cs typeface="+mn-cs"/>
              </a:rPr>
              <a:t>τὰ ῥήματα ἃ ἐγὼ λελάληκα ὑμῖν πνεῦμά ἐστιν καὶ ζωή ἐστιν.</a:t>
            </a:r>
            <a:r>
              <a:rPr lang="es-PE" sz="3200">
                <a:latin typeface="BibliaLS" charset="0"/>
                <a:cs typeface="+mn-cs"/>
              </a:rPr>
              <a:t> </a:t>
            </a: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2051050" y="3219450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R    A   I     3    S                 </a:t>
            </a:r>
            <a:r>
              <a:rPr lang="es-PE" sz="2800">
                <a:latin typeface="Bwgrkl" charset="0"/>
                <a:cs typeface="+mn-cs"/>
              </a:rPr>
              <a:t>lale,w</a:t>
            </a:r>
            <a:r>
              <a:rPr lang="es-PE" sz="2800">
                <a:cs typeface="+mn-cs"/>
              </a:rPr>
              <a:t>    </a:t>
            </a:r>
            <a:r>
              <a:rPr lang="es-PE">
                <a:cs typeface="+mn-cs"/>
              </a:rPr>
              <a:t>he hablado </a:t>
            </a:r>
          </a:p>
        </p:txBody>
      </p:sp>
      <p:sp>
        <p:nvSpPr>
          <p:cNvPr id="25681" name="Text Box 81"/>
          <p:cNvSpPr txBox="1">
            <a:spLocks noChangeArrowheads="1"/>
          </p:cNvSpPr>
          <p:nvPr/>
        </p:nvSpPr>
        <p:spPr bwMode="auto">
          <a:xfrm>
            <a:off x="2051050" y="3706416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P    A   I     3    S                  </a:t>
            </a:r>
            <a:r>
              <a:rPr lang="es-PE" sz="2400">
                <a:latin typeface="Bwgrkl" charset="0"/>
                <a:cs typeface="+mn-cs"/>
              </a:rPr>
              <a:t>eivmi,</a:t>
            </a:r>
            <a:r>
              <a:rPr lang="es-PE" sz="2800">
                <a:cs typeface="+mn-cs"/>
              </a:rPr>
              <a:t>        son</a:t>
            </a:r>
            <a:endParaRPr lang="es-PE" sz="20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78" grpId="0"/>
      <p:bldP spid="25680" grpId="0"/>
      <p:bldP spid="2568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9389" y="141685"/>
            <a:ext cx="871378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400">
                <a:cs typeface="+mn-cs"/>
              </a:rPr>
              <a:t>1 Jn 3:9</a:t>
            </a:r>
            <a:r>
              <a:rPr lang="es-PE">
                <a:cs typeface="+mn-cs"/>
              </a:rPr>
              <a:t>   </a:t>
            </a:r>
            <a:r>
              <a:rPr lang="el-GR" sz="3200">
                <a:latin typeface="BibliaLS" charset="0"/>
                <a:cs typeface="+mn-cs"/>
              </a:rPr>
              <a:t>καὶ οὐ δύναται ἁμαρτάνειν, ὅτι ἐκ τοῦ θεοῦ γεγέννηται.</a:t>
            </a:r>
            <a:endParaRPr lang="es-PE" sz="3200">
              <a:latin typeface="BibliaLS" charset="0"/>
              <a:cs typeface="+mn-cs"/>
            </a:endParaRPr>
          </a:p>
          <a:p>
            <a:pPr lvl="1">
              <a:defRPr/>
            </a:pPr>
            <a:r>
              <a:rPr lang="es-PE">
                <a:cs typeface="+mn-cs"/>
              </a:rPr>
              <a:t>  </a:t>
            </a:r>
          </a:p>
        </p:txBody>
      </p:sp>
      <p:graphicFrame>
        <p:nvGraphicFramePr>
          <p:cNvPr id="26781" name="Group 157"/>
          <p:cNvGraphicFramePr>
            <a:graphicFrameLocks noGrp="1"/>
          </p:cNvGraphicFramePr>
          <p:nvPr/>
        </p:nvGraphicFramePr>
        <p:xfrm>
          <a:off x="179388" y="2963466"/>
          <a:ext cx="8845550" cy="2133600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δύναται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ἁμαρτάνειν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γεγέννηται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2" marB="34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78" name="Text Box 154"/>
          <p:cNvSpPr txBox="1">
            <a:spLocks noChangeArrowheads="1"/>
          </p:cNvSpPr>
          <p:nvPr/>
        </p:nvSpPr>
        <p:spPr bwMode="auto">
          <a:xfrm>
            <a:off x="2051050" y="3219450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P   </a:t>
            </a:r>
            <a:r>
              <a:rPr lang="es-PE">
                <a:cs typeface="+mn-cs"/>
              </a:rPr>
              <a:t>M/D</a:t>
            </a:r>
            <a:r>
              <a:rPr lang="es-PE" sz="2800">
                <a:cs typeface="+mn-cs"/>
              </a:rPr>
              <a:t>   I     3    S                </a:t>
            </a:r>
            <a:r>
              <a:rPr lang="es-PE" sz="2400">
                <a:latin typeface="Bwgrkl" charset="0"/>
                <a:cs typeface="+mn-cs"/>
              </a:rPr>
              <a:t>du,namai</a:t>
            </a:r>
            <a:r>
              <a:rPr lang="es-PE" sz="2800">
                <a:cs typeface="+mn-cs"/>
              </a:rPr>
              <a:t>    puede</a:t>
            </a:r>
            <a:endParaRPr lang="es-PE" sz="2000">
              <a:cs typeface="+mn-cs"/>
            </a:endParaRPr>
          </a:p>
        </p:txBody>
      </p:sp>
      <p:sp>
        <p:nvSpPr>
          <p:cNvPr id="26779" name="Text Box 155"/>
          <p:cNvSpPr txBox="1">
            <a:spLocks noChangeArrowheads="1"/>
          </p:cNvSpPr>
          <p:nvPr/>
        </p:nvSpPr>
        <p:spPr bwMode="auto">
          <a:xfrm>
            <a:off x="2051050" y="3651647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P    A   N                            </a:t>
            </a:r>
            <a:r>
              <a:rPr lang="es-PE" sz="2400">
                <a:latin typeface="Bwgrkl" charset="0"/>
                <a:cs typeface="+mn-cs"/>
              </a:rPr>
              <a:t>a`marta,nw</a:t>
            </a:r>
            <a:r>
              <a:rPr lang="es-PE" sz="2800">
                <a:cs typeface="+mn-cs"/>
              </a:rPr>
              <a:t>  pecar</a:t>
            </a:r>
            <a:endParaRPr lang="es-PE" sz="2000">
              <a:cs typeface="+mn-cs"/>
            </a:endParaRPr>
          </a:p>
        </p:txBody>
      </p:sp>
      <p:sp>
        <p:nvSpPr>
          <p:cNvPr id="26780" name="Text Box 156"/>
          <p:cNvSpPr txBox="1">
            <a:spLocks noChangeArrowheads="1"/>
          </p:cNvSpPr>
          <p:nvPr/>
        </p:nvSpPr>
        <p:spPr bwMode="auto">
          <a:xfrm>
            <a:off x="2051050" y="4030266"/>
            <a:ext cx="7092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R    P   I     3    S                 </a:t>
            </a:r>
            <a:r>
              <a:rPr lang="es-PE" sz="2400">
                <a:latin typeface="Bwgrkl" charset="0"/>
                <a:cs typeface="+mn-cs"/>
              </a:rPr>
              <a:t>genna,w</a:t>
            </a:r>
            <a:r>
              <a:rPr lang="es-PE" sz="2800">
                <a:cs typeface="+mn-cs"/>
              </a:rPr>
              <a:t>   ha sido 					          nacido</a:t>
            </a:r>
            <a:endParaRPr lang="es-PE" sz="2000">
              <a:cs typeface="+mn-cs"/>
            </a:endParaRPr>
          </a:p>
        </p:txBody>
      </p:sp>
      <p:sp>
        <p:nvSpPr>
          <p:cNvPr id="26782" name="Text Box 158"/>
          <p:cNvSpPr txBox="1">
            <a:spLocks noChangeArrowheads="1"/>
          </p:cNvSpPr>
          <p:nvPr/>
        </p:nvSpPr>
        <p:spPr bwMode="auto">
          <a:xfrm>
            <a:off x="395289" y="1534716"/>
            <a:ext cx="85693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y no puede pecar, porque de Dios ha sido nacido (es nacido).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778" grpId="0"/>
      <p:bldP spid="26779" grpId="0"/>
      <p:bldP spid="26780" grpId="0"/>
      <p:bldP spid="2678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95289" y="141685"/>
            <a:ext cx="856932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400">
                <a:cs typeface="+mn-cs"/>
              </a:rPr>
              <a:t>1 Cor 9:22</a:t>
            </a:r>
            <a:r>
              <a:rPr lang="es-PE">
                <a:cs typeface="+mn-cs"/>
              </a:rPr>
              <a:t>   </a:t>
            </a:r>
            <a:r>
              <a:rPr lang="el-GR" sz="3200">
                <a:latin typeface="BibliaLS" charset="0"/>
                <a:cs typeface="+mn-cs"/>
              </a:rPr>
              <a:t>τοῖς πᾶσιν γέγονα πάντα</a:t>
            </a:r>
            <a:r>
              <a:rPr lang="en-US" sz="3200">
                <a:latin typeface="BibliaLS" charset="0"/>
                <a:cs typeface="+mn-cs"/>
              </a:rPr>
              <a:t>.</a:t>
            </a:r>
            <a:r>
              <a:rPr lang="es-PE">
                <a:cs typeface="+mn-cs"/>
              </a:rPr>
              <a:t>  </a:t>
            </a:r>
          </a:p>
        </p:txBody>
      </p:sp>
      <p:graphicFrame>
        <p:nvGraphicFramePr>
          <p:cNvPr id="27730" name="Group 82"/>
          <p:cNvGraphicFramePr>
            <a:graphicFrameLocks noGrp="1"/>
          </p:cNvGraphicFramePr>
          <p:nvPr/>
        </p:nvGraphicFramePr>
        <p:xfrm>
          <a:off x="179388" y="2963466"/>
          <a:ext cx="8845550" cy="2312306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γέγονα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26" name="Text Box 78"/>
          <p:cNvSpPr txBox="1">
            <a:spLocks noChangeArrowheads="1"/>
          </p:cNvSpPr>
          <p:nvPr/>
        </p:nvSpPr>
        <p:spPr bwMode="auto">
          <a:xfrm>
            <a:off x="2051050" y="3219450"/>
            <a:ext cx="7092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R2  A   I     1    S                </a:t>
            </a:r>
            <a:r>
              <a:rPr lang="es-PE" sz="2400">
                <a:latin typeface="Bwgrkl" charset="0"/>
                <a:cs typeface="+mn-cs"/>
              </a:rPr>
              <a:t>gi,nomai</a:t>
            </a:r>
            <a:r>
              <a:rPr lang="es-PE" sz="2800">
                <a:cs typeface="+mn-cs"/>
              </a:rPr>
              <a:t>    me he 						hecho</a:t>
            </a:r>
            <a:endParaRPr lang="es-PE" sz="2000">
              <a:cs typeface="+mn-cs"/>
            </a:endParaRPr>
          </a:p>
        </p:txBody>
      </p:sp>
      <p:sp>
        <p:nvSpPr>
          <p:cNvPr id="27731" name="Text Box 83"/>
          <p:cNvSpPr txBox="1">
            <a:spLocks noChangeArrowheads="1"/>
          </p:cNvSpPr>
          <p:nvPr/>
        </p:nvSpPr>
        <p:spPr bwMode="auto">
          <a:xfrm>
            <a:off x="395288" y="1426369"/>
            <a:ext cx="8748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 todos me he hecho todo (todas cosas).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726" grpId="0"/>
      <p:bldP spid="2773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411956"/>
            <a:ext cx="87137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400">
                <a:cs typeface="+mn-cs"/>
              </a:rPr>
              <a:t>Mt. 9:22</a:t>
            </a:r>
            <a:r>
              <a:rPr lang="es-PE">
                <a:cs typeface="+mn-cs"/>
              </a:rPr>
              <a:t>  </a:t>
            </a:r>
            <a:r>
              <a:rPr lang="el-GR">
                <a:cs typeface="+mn-cs"/>
              </a:rPr>
              <a:t> </a:t>
            </a:r>
            <a:r>
              <a:rPr lang="el-GR" sz="3200">
                <a:latin typeface="BibliaLS" charset="0"/>
                <a:cs typeface="+mn-cs"/>
              </a:rPr>
              <a:t>ἡ πίστις σου σέσωκέν σε. καὶ ἐσώθη ἡ γυνὴ ἀπὸ τῆς ὥρας ἐκείνης</a:t>
            </a:r>
            <a:r>
              <a:rPr lang="el-GR">
                <a:cs typeface="+mn-cs"/>
              </a:rPr>
              <a:t>.</a:t>
            </a:r>
            <a:r>
              <a:rPr lang="es-PE">
                <a:cs typeface="+mn-cs"/>
              </a:rPr>
              <a:t>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23851" y="1437085"/>
            <a:ext cx="85693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Tu fe te ha sanado.  Y la mujer fue sanado de esa hora.</a:t>
            </a:r>
          </a:p>
        </p:txBody>
      </p:sp>
      <p:graphicFrame>
        <p:nvGraphicFramePr>
          <p:cNvPr id="21588" name="Group 84"/>
          <p:cNvGraphicFramePr>
            <a:graphicFrameLocks noGrp="1"/>
          </p:cNvGraphicFramePr>
          <p:nvPr/>
        </p:nvGraphicFramePr>
        <p:xfrm>
          <a:off x="179388" y="2963466"/>
          <a:ext cx="8845550" cy="2336037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σέσωκέν</a:t>
                      </a: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ἐσώθη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6" name="Text Box 82"/>
          <p:cNvSpPr txBox="1">
            <a:spLocks noChangeArrowheads="1"/>
          </p:cNvSpPr>
          <p:nvPr/>
        </p:nvSpPr>
        <p:spPr bwMode="auto">
          <a:xfrm>
            <a:off x="2051050" y="3219450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R    A   I     3    S                  </a:t>
            </a:r>
            <a:r>
              <a:rPr lang="es-PE" sz="2800">
                <a:latin typeface="Bwgrkl" charset="0"/>
                <a:cs typeface="+mn-cs"/>
              </a:rPr>
              <a:t>sw,zw</a:t>
            </a:r>
            <a:r>
              <a:rPr lang="es-PE" sz="2800">
                <a:cs typeface="+mn-cs"/>
              </a:rPr>
              <a:t>    </a:t>
            </a:r>
            <a:r>
              <a:rPr lang="es-PE" sz="2000">
                <a:cs typeface="+mn-cs"/>
              </a:rPr>
              <a:t>ha sanado</a:t>
            </a:r>
          </a:p>
        </p:txBody>
      </p:sp>
      <p:sp>
        <p:nvSpPr>
          <p:cNvPr id="21587" name="Text Box 83"/>
          <p:cNvSpPr txBox="1">
            <a:spLocks noChangeArrowheads="1"/>
          </p:cNvSpPr>
          <p:nvPr/>
        </p:nvSpPr>
        <p:spPr bwMode="auto">
          <a:xfrm>
            <a:off x="2051050" y="3651648"/>
            <a:ext cx="709295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    P   I     3    S 		       </a:t>
            </a:r>
            <a:r>
              <a:rPr lang="es-PE" sz="2800">
                <a:latin typeface="Bwgrkl" charset="0"/>
                <a:cs typeface="+mn-cs"/>
              </a:rPr>
              <a:t>sw,zw </a:t>
            </a:r>
            <a:r>
              <a:rPr lang="es-PE" sz="2800">
                <a:cs typeface="+mn-cs"/>
              </a:rPr>
              <a:t>	</a:t>
            </a:r>
            <a:r>
              <a:rPr lang="es-PE" sz="2400">
                <a:cs typeface="+mn-cs"/>
              </a:rPr>
              <a:t>fue 							sanado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86" grpId="0"/>
      <p:bldP spid="2158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0825" y="250031"/>
            <a:ext cx="87137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400">
                <a:cs typeface="+mn-cs"/>
              </a:rPr>
              <a:t>Jn 4:42</a:t>
            </a:r>
            <a:r>
              <a:rPr lang="es-PE">
                <a:cs typeface="+mn-cs"/>
              </a:rPr>
              <a:t>    </a:t>
            </a:r>
            <a:r>
              <a:rPr lang="el-GR" sz="3200">
                <a:latin typeface="BibliaLS" charset="0"/>
                <a:cs typeface="+mn-cs"/>
              </a:rPr>
              <a:t>αὐτοὶ γὰρ ἀκηκόαμεν καὶ οἴδαμεν ὅτι οὗτός ἐστιν ἀληθῶς ὁ σωτὴρ τοῦ κόσμου.</a:t>
            </a:r>
            <a:r>
              <a:rPr lang="es-PE">
                <a:cs typeface="+mn-cs"/>
              </a:rPr>
              <a:t>   </a:t>
            </a:r>
          </a:p>
        </p:txBody>
      </p:sp>
      <p:graphicFrame>
        <p:nvGraphicFramePr>
          <p:cNvPr id="22609" name="Group 81"/>
          <p:cNvGraphicFramePr>
            <a:graphicFrameLocks noGrp="1"/>
          </p:cNvGraphicFramePr>
          <p:nvPr/>
        </p:nvGraphicFramePr>
        <p:xfrm>
          <a:off x="179388" y="2963466"/>
          <a:ext cx="8845550" cy="2212182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ἀκηκόαμεν</a:t>
                      </a: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οἴδαμεν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2051050" y="3219450"/>
            <a:ext cx="7092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R2  A   I     1    P                 </a:t>
            </a:r>
            <a:r>
              <a:rPr lang="es-PE" sz="2800">
                <a:latin typeface="Bwgrkl" charset="0"/>
                <a:cs typeface="+mn-cs"/>
              </a:rPr>
              <a:t>avkou,w</a:t>
            </a:r>
            <a:r>
              <a:rPr lang="es-PE" sz="2800">
                <a:cs typeface="+mn-cs"/>
              </a:rPr>
              <a:t>     </a:t>
            </a:r>
            <a:r>
              <a:rPr lang="es-PE" sz="2000">
                <a:cs typeface="+mn-cs"/>
              </a:rPr>
              <a:t>hemos 					                 oído</a:t>
            </a:r>
          </a:p>
        </p:txBody>
      </p:sp>
      <p:sp>
        <p:nvSpPr>
          <p:cNvPr id="22611" name="Text Box 83"/>
          <p:cNvSpPr txBox="1">
            <a:spLocks noChangeArrowheads="1"/>
          </p:cNvSpPr>
          <p:nvPr/>
        </p:nvSpPr>
        <p:spPr bwMode="auto">
          <a:xfrm>
            <a:off x="2051050" y="3975497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R2  A   I     1    P                 </a:t>
            </a:r>
            <a:r>
              <a:rPr lang="es-PE" sz="2800">
                <a:latin typeface="Bwgrkl" charset="0"/>
                <a:cs typeface="+mn-cs"/>
              </a:rPr>
              <a:t>oi=da</a:t>
            </a:r>
            <a:r>
              <a:rPr lang="es-PE" sz="2800">
                <a:cs typeface="+mn-cs"/>
              </a:rPr>
              <a:t>      </a:t>
            </a:r>
            <a:r>
              <a:rPr lang="es-PE" sz="2400">
                <a:cs typeface="+mn-cs"/>
              </a:rPr>
              <a:t>sabemos</a:t>
            </a:r>
          </a:p>
        </p:txBody>
      </p:sp>
      <p:sp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395289" y="1221581"/>
            <a:ext cx="84978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Porque nosotros mismos (le) hemos oído y sabemos que este es en verdad el salvador del mundo.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606" grpId="0"/>
      <p:bldP spid="22611" grpId="0"/>
      <p:bldP spid="2261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36" name="Group 84"/>
          <p:cNvGraphicFramePr>
            <a:graphicFrameLocks noGrp="1"/>
          </p:cNvGraphicFramePr>
          <p:nvPr/>
        </p:nvGraphicFramePr>
        <p:xfrm>
          <a:off x="179388" y="2950369"/>
          <a:ext cx="8845550" cy="2233703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ἐλήλυθεν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ἐποίησαν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ἤθελον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γέγραπται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29" name="Text Box 77"/>
          <p:cNvSpPr txBox="1">
            <a:spLocks noChangeArrowheads="1"/>
          </p:cNvSpPr>
          <p:nvPr/>
        </p:nvSpPr>
        <p:spPr bwMode="auto">
          <a:xfrm>
            <a:off x="250825" y="141684"/>
            <a:ext cx="87137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400">
                <a:cs typeface="+mn-cs"/>
              </a:rPr>
              <a:t>Mc. 9:13</a:t>
            </a:r>
            <a:r>
              <a:rPr lang="es-PE">
                <a:cs typeface="+mn-cs"/>
              </a:rPr>
              <a:t>   </a:t>
            </a:r>
            <a:r>
              <a:rPr lang="el-GR" sz="3200">
                <a:latin typeface="BibliaLS" charset="0"/>
                <a:cs typeface="+mn-cs"/>
              </a:rPr>
              <a:t>ἀλλὰ λέγω ὑμῖν ὅτι καὶ Ἠλίας ἐλήλυθεν, καὶ ἐποίησαν αὐτῷ ὅσα ἤθελον, καθὼς γέγραπται ἐπ᾽ αὐτόν.</a:t>
            </a:r>
            <a:r>
              <a:rPr lang="es-PE">
                <a:cs typeface="+mn-cs"/>
              </a:rPr>
              <a:t>   </a:t>
            </a:r>
          </a:p>
        </p:txBody>
      </p:sp>
      <p:sp>
        <p:nvSpPr>
          <p:cNvPr id="23632" name="Text Box 80"/>
          <p:cNvSpPr txBox="1">
            <a:spLocks noChangeArrowheads="1"/>
          </p:cNvSpPr>
          <p:nvPr/>
        </p:nvSpPr>
        <p:spPr bwMode="auto">
          <a:xfrm>
            <a:off x="2051050" y="3219450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R2  A   I     3    S                </a:t>
            </a:r>
            <a:r>
              <a:rPr lang="es-PE" sz="2800">
                <a:latin typeface="Bwgrkl" charset="0"/>
                <a:cs typeface="+mn-cs"/>
              </a:rPr>
              <a:t>e;rcomai</a:t>
            </a:r>
            <a:r>
              <a:rPr lang="es-PE" sz="2800">
                <a:cs typeface="+mn-cs"/>
              </a:rPr>
              <a:t>  </a:t>
            </a:r>
            <a:r>
              <a:rPr lang="es-PE" sz="2000">
                <a:cs typeface="+mn-cs"/>
              </a:rPr>
              <a:t>ha venido</a:t>
            </a:r>
          </a:p>
        </p:txBody>
      </p:sp>
      <p:sp>
        <p:nvSpPr>
          <p:cNvPr id="23633" name="Text Box 81"/>
          <p:cNvSpPr txBox="1">
            <a:spLocks noChangeArrowheads="1"/>
          </p:cNvSpPr>
          <p:nvPr/>
        </p:nvSpPr>
        <p:spPr bwMode="auto">
          <a:xfrm>
            <a:off x="2051050" y="3651647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    A   I     3    P                 </a:t>
            </a:r>
            <a:r>
              <a:rPr lang="es-PE" sz="2800">
                <a:latin typeface="Bwgrkl" charset="0"/>
                <a:cs typeface="+mn-cs"/>
              </a:rPr>
              <a:t>poie,w</a:t>
            </a:r>
            <a:r>
              <a:rPr lang="es-PE" sz="2800">
                <a:cs typeface="+mn-cs"/>
              </a:rPr>
              <a:t>    </a:t>
            </a:r>
            <a:r>
              <a:rPr lang="es-PE" sz="2000">
                <a:cs typeface="+mn-cs"/>
              </a:rPr>
              <a:t>hicieron</a:t>
            </a:r>
          </a:p>
        </p:txBody>
      </p:sp>
      <p:sp>
        <p:nvSpPr>
          <p:cNvPr id="23634" name="Text Box 82"/>
          <p:cNvSpPr txBox="1">
            <a:spLocks noChangeArrowheads="1"/>
          </p:cNvSpPr>
          <p:nvPr/>
        </p:nvSpPr>
        <p:spPr bwMode="auto">
          <a:xfrm>
            <a:off x="2051050" y="4030266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 I    A   I     3    P                  </a:t>
            </a:r>
            <a:r>
              <a:rPr lang="es-PE" sz="2800">
                <a:latin typeface="Bwgrkl" charset="0"/>
                <a:cs typeface="+mn-cs"/>
              </a:rPr>
              <a:t>qe,lw</a:t>
            </a:r>
            <a:r>
              <a:rPr lang="es-PE" sz="2800">
                <a:cs typeface="+mn-cs"/>
              </a:rPr>
              <a:t>     </a:t>
            </a:r>
            <a:r>
              <a:rPr lang="es-PE" sz="2400">
                <a:cs typeface="+mn-cs"/>
              </a:rPr>
              <a:t>quisieron</a:t>
            </a:r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2051050" y="4407694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R    P   I     3    S                 </a:t>
            </a:r>
            <a:r>
              <a:rPr lang="es-PE" sz="2800">
                <a:latin typeface="Bwgrkl" charset="0"/>
                <a:cs typeface="+mn-cs"/>
              </a:rPr>
              <a:t>gra,fw</a:t>
            </a:r>
            <a:r>
              <a:rPr lang="es-PE" sz="2800">
                <a:cs typeface="+mn-cs"/>
              </a:rPr>
              <a:t>   </a:t>
            </a:r>
            <a:r>
              <a:rPr lang="es-PE" sz="2000">
                <a:cs typeface="+mn-cs"/>
              </a:rPr>
              <a:t>esta escrito</a:t>
            </a:r>
          </a:p>
        </p:txBody>
      </p:sp>
      <p:sp>
        <p:nvSpPr>
          <p:cNvPr id="23637" name="Text Box 85"/>
          <p:cNvSpPr txBox="1">
            <a:spLocks noChangeArrowheads="1"/>
          </p:cNvSpPr>
          <p:nvPr/>
        </p:nvSpPr>
        <p:spPr bwMode="auto">
          <a:xfrm>
            <a:off x="250825" y="1491853"/>
            <a:ext cx="8642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>
                <a:cs typeface="+mn-cs"/>
              </a:rPr>
              <a:t>“Pero les digo que Elías también ha venido, y le hicieron cuanto quisieron, como está escrito de él.”</a:t>
            </a:r>
            <a:endParaRPr lang="es-PE" sz="28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9" grpId="0"/>
      <p:bldP spid="23632" grpId="0"/>
      <p:bldP spid="23633" grpId="0"/>
      <p:bldP spid="23634" grpId="0"/>
      <p:bldP spid="23635" grpId="0"/>
      <p:bldP spid="236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27992"/>
              </p:ext>
            </p:extLst>
          </p:nvPr>
        </p:nvGraphicFramePr>
        <p:xfrm>
          <a:off x="1464556" y="104547"/>
          <a:ext cx="6214888" cy="4934406"/>
        </p:xfrm>
        <a:graphic>
          <a:graphicData uri="http://schemas.openxmlformats.org/drawingml/2006/table">
            <a:tbl>
              <a:tblPr/>
              <a:tblGrid>
                <a:gridCol w="720504"/>
                <a:gridCol w="2758080"/>
                <a:gridCol w="2736304"/>
              </a:tblGrid>
              <a:tr h="467196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800" b="1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 charset="0"/>
                          <a:cs typeface="Cambria"/>
                        </a:rPr>
                        <a:t>Perfecto Activo Indicativo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69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Forma Verbal</a:t>
                      </a:r>
                      <a:endParaRPr kumimoji="0" lang="es-MX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Traducción</a:t>
                      </a:r>
                    </a:p>
                  </a:txBody>
                  <a:tcPr marL="91412" marR="91412" marT="34277" marB="3427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7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λέ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κα</a:t>
                      </a:r>
                      <a:endParaRPr lang="en-US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 soltado</a:t>
                      </a: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2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λέ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κας</a:t>
                      </a:r>
                      <a:endParaRPr lang="en-US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has soltado</a:t>
                      </a: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3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3s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λέ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λυ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κε</a:t>
                      </a:r>
                      <a:r>
                        <a:rPr lang="es-ES_tradnl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l-GR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ν</a:t>
                      </a:r>
                      <a:r>
                        <a:rPr lang="es-ES_tradnl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)</a:t>
                      </a:r>
                      <a:endParaRPr lang="en-US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 soltado</a:t>
                      </a: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λε </a:t>
                      </a:r>
                      <a:r>
                        <a:rPr lang="es-PE" sz="3600" b="1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s-PE" sz="3600" b="1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καμεν </a:t>
                      </a:r>
                      <a:endParaRPr lang="en-US" sz="36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hemos soltado</a:t>
                      </a: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λε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κατε</a:t>
                      </a:r>
                      <a:endParaRPr lang="en-US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(uds.) han soltado</a:t>
                      </a: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9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3p</a:t>
                      </a:r>
                    </a:p>
                  </a:txBody>
                  <a:tcPr marL="91412" marR="91412" marT="34277" marB="34277" anchor="ctr"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λε 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λύ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κασι(ν)</a:t>
                      </a:r>
                      <a:endParaRPr lang="en-US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PE" sz="3600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λέ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 λυ </a:t>
                      </a:r>
                      <a:r>
                        <a:rPr lang="es-PE" sz="3600" b="1" dirty="0">
                          <a:solidFill>
                            <a:srgbClr val="FF0000"/>
                          </a:solidFill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καν</a:t>
                      </a:r>
                      <a:r>
                        <a:rPr lang="es-PE" sz="3600" b="1" dirty="0">
                          <a:effectLst/>
                          <a:latin typeface="Minion Pro"/>
                          <a:ea typeface="Times New Roman"/>
                          <a:cs typeface="Times New Roman"/>
                        </a:rPr>
                        <a:t>)</a:t>
                      </a:r>
                      <a:endParaRPr lang="en-US" sz="36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nion Pro"/>
                          <a:ea typeface="ＭＳ Ｐゴシック" charset="0"/>
                          <a:cs typeface="Minion Pro"/>
                        </a:rPr>
                        <a:t>han soltado</a:t>
                      </a:r>
                    </a:p>
                  </a:txBody>
                  <a:tcPr marT="34286" marB="3428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02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60" name="Group 84"/>
          <p:cNvGraphicFramePr>
            <a:graphicFrameLocks noGrp="1"/>
          </p:cNvGraphicFramePr>
          <p:nvPr/>
        </p:nvGraphicFramePr>
        <p:xfrm>
          <a:off x="179388" y="2963466"/>
          <a:ext cx="8845550" cy="1850233"/>
        </p:xfrm>
        <a:graphic>
          <a:graphicData uri="http://schemas.openxmlformats.org/drawingml/2006/table">
            <a:tbl>
              <a:tblPr/>
              <a:tblGrid>
                <a:gridCol w="1893887"/>
                <a:gridCol w="611188"/>
                <a:gridCol w="473075"/>
                <a:gridCol w="533400"/>
                <a:gridCol w="609600"/>
                <a:gridCol w="609600"/>
                <a:gridCol w="669925"/>
                <a:gridCol w="647700"/>
                <a:gridCol w="1295400"/>
                <a:gridCol w="1501775"/>
              </a:tblGrid>
              <a:tr h="251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ἀπεστάλκατε</a:t>
                      </a:r>
                      <a:endParaRPr kumimoji="0" lang="es-PE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μεμαρτύρηκεν</a:t>
                      </a:r>
                      <a:endParaRPr kumimoji="0" lang="es-P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λαμβάνω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ibliaLS" charset="0"/>
                          <a:ea typeface="ＭＳ Ｐゴシック" charset="0"/>
                        </a:rPr>
                        <a:t>σωθῆτε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ibliaLS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53" name="Text Box 77"/>
          <p:cNvSpPr txBox="1">
            <a:spLocks noChangeArrowheads="1"/>
          </p:cNvSpPr>
          <p:nvPr/>
        </p:nvSpPr>
        <p:spPr bwMode="auto">
          <a:xfrm>
            <a:off x="250825" y="195263"/>
            <a:ext cx="86423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E" sz="2400">
                <a:cs typeface="+mn-cs"/>
              </a:rPr>
              <a:t>Jn 5:33-34</a:t>
            </a:r>
            <a:r>
              <a:rPr lang="es-PE">
                <a:cs typeface="+mn-cs"/>
              </a:rPr>
              <a:t>   </a:t>
            </a:r>
            <a:r>
              <a:rPr lang="el-GR" sz="3200">
                <a:latin typeface="BibliaLS" charset="0"/>
                <a:cs typeface="+mn-cs"/>
              </a:rPr>
              <a:t>ὑμεῖς ἀπεστάλκατε πρὸς Ἰωάννην, καὶ μεμαρτύρηκεν τῇ ἀληθείᾳ·</a:t>
            </a:r>
            <a:r>
              <a:rPr lang="es-PE" sz="3200">
                <a:latin typeface="BibliaLS" charset="0"/>
                <a:cs typeface="+mn-cs"/>
              </a:rPr>
              <a:t>  </a:t>
            </a:r>
            <a:r>
              <a:rPr lang="el-GR" sz="3200">
                <a:latin typeface="BibliaLS" charset="0"/>
                <a:cs typeface="+mn-cs"/>
              </a:rPr>
              <a:t>ἐγὼ δὲ οὐ παρὰ ἀνθρώπου τὴν μαρτυρίαν λαμβάνω, ἀλλὰ ταῦτα λέγω ἵνα ὑμεῖς σωθῆτε.</a:t>
            </a:r>
            <a:r>
              <a:rPr lang="es-PE">
                <a:cs typeface="+mn-cs"/>
              </a:rPr>
              <a:t>  </a:t>
            </a:r>
          </a:p>
        </p:txBody>
      </p:sp>
      <p:sp>
        <p:nvSpPr>
          <p:cNvPr id="24661" name="Text Box 85"/>
          <p:cNvSpPr txBox="1">
            <a:spLocks noChangeArrowheads="1"/>
          </p:cNvSpPr>
          <p:nvPr/>
        </p:nvSpPr>
        <p:spPr bwMode="auto">
          <a:xfrm>
            <a:off x="2051050" y="3219450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R    A   I     2    P               </a:t>
            </a:r>
            <a:r>
              <a:rPr lang="es-PE" sz="2400">
                <a:latin typeface="Bwgrkl" charset="0"/>
                <a:cs typeface="+mn-cs"/>
              </a:rPr>
              <a:t>avposte,llw</a:t>
            </a:r>
            <a:r>
              <a:rPr lang="es-PE" sz="2800">
                <a:cs typeface="+mn-cs"/>
              </a:rPr>
              <a:t> </a:t>
            </a:r>
            <a:r>
              <a:rPr lang="es-PE" sz="2000">
                <a:cs typeface="+mn-cs"/>
              </a:rPr>
              <a:t>han enviado</a:t>
            </a:r>
          </a:p>
        </p:txBody>
      </p:sp>
      <p:sp>
        <p:nvSpPr>
          <p:cNvPr id="24662" name="Text Box 86"/>
          <p:cNvSpPr txBox="1">
            <a:spLocks noChangeArrowheads="1"/>
          </p:cNvSpPr>
          <p:nvPr/>
        </p:nvSpPr>
        <p:spPr bwMode="auto">
          <a:xfrm>
            <a:off x="2051051" y="3651647"/>
            <a:ext cx="7273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R    A   I     3    S                </a:t>
            </a:r>
            <a:r>
              <a:rPr lang="es-PE" sz="2400">
                <a:latin typeface="Bwgrkl" charset="0"/>
                <a:cs typeface="+mn-cs"/>
              </a:rPr>
              <a:t>marture,w</a:t>
            </a:r>
            <a:r>
              <a:rPr lang="es-PE" sz="2800">
                <a:cs typeface="+mn-cs"/>
              </a:rPr>
              <a:t> </a:t>
            </a:r>
            <a:r>
              <a:rPr lang="es-PE" sz="1900">
                <a:cs typeface="+mn-cs"/>
              </a:rPr>
              <a:t>ha testificado</a:t>
            </a:r>
          </a:p>
        </p:txBody>
      </p:sp>
      <p:sp>
        <p:nvSpPr>
          <p:cNvPr id="24663" name="Text Box 87"/>
          <p:cNvSpPr txBox="1">
            <a:spLocks noChangeArrowheads="1"/>
          </p:cNvSpPr>
          <p:nvPr/>
        </p:nvSpPr>
        <p:spPr bwMode="auto">
          <a:xfrm>
            <a:off x="2051050" y="4030266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P    A   I     1    S                </a:t>
            </a:r>
            <a:r>
              <a:rPr lang="el-GR" sz="2400">
                <a:latin typeface="BibliaLS" charset="0"/>
                <a:cs typeface="+mn-cs"/>
              </a:rPr>
              <a:t>λαμβάνω</a:t>
            </a:r>
            <a:r>
              <a:rPr lang="es-PE" sz="2800">
                <a:cs typeface="+mn-cs"/>
              </a:rPr>
              <a:t>  recibo</a:t>
            </a:r>
            <a:endParaRPr lang="es-PE" sz="2000">
              <a:cs typeface="+mn-cs"/>
            </a:endParaRPr>
          </a:p>
        </p:txBody>
      </p:sp>
      <p:sp>
        <p:nvSpPr>
          <p:cNvPr id="24664" name="Text Box 88"/>
          <p:cNvSpPr txBox="1">
            <a:spLocks noChangeArrowheads="1"/>
          </p:cNvSpPr>
          <p:nvPr/>
        </p:nvSpPr>
        <p:spPr bwMode="auto">
          <a:xfrm>
            <a:off x="2051050" y="4462463"/>
            <a:ext cx="7092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PE" sz="2800">
                <a:cs typeface="+mn-cs"/>
              </a:rPr>
              <a:t>A    P   S    2    P                  </a:t>
            </a:r>
            <a:r>
              <a:rPr lang="es-PE" sz="2800">
                <a:latin typeface="Bwgrkl" charset="0"/>
                <a:cs typeface="+mn-cs"/>
              </a:rPr>
              <a:t>sw,zw</a:t>
            </a:r>
            <a:r>
              <a:rPr lang="es-PE" sz="2800">
                <a:cs typeface="+mn-cs"/>
              </a:rPr>
              <a:t>   </a:t>
            </a:r>
            <a:r>
              <a:rPr lang="es-PE" sz="2000">
                <a:cs typeface="+mn-cs"/>
              </a:rPr>
              <a:t>sean salvos</a:t>
            </a:r>
          </a:p>
        </p:txBody>
      </p:sp>
      <p:sp>
        <p:nvSpPr>
          <p:cNvPr id="24665" name="Text Box 89"/>
          <p:cNvSpPr txBox="1">
            <a:spLocks noChangeArrowheads="1"/>
          </p:cNvSpPr>
          <p:nvPr/>
        </p:nvSpPr>
        <p:spPr bwMode="auto">
          <a:xfrm>
            <a:off x="250825" y="1869281"/>
            <a:ext cx="87137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s-PE" sz="2800">
                <a:latin typeface="Arial"/>
                <a:cs typeface="+mn-cs"/>
              </a:rPr>
              <a:t>“</a:t>
            </a:r>
            <a:r>
              <a:rPr lang="es-PE" sz="2800">
                <a:cs typeface="+mn-cs"/>
              </a:rPr>
              <a:t>Ustedes han enviado a Juan, y él ha testificado a la verdad.  Y yo no de hombre recibo testimonio, pero digo estas cosas para que ustedes sean salvos.</a:t>
            </a:r>
            <a:r>
              <a:rPr lang="es-PE"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3" grpId="0"/>
      <p:bldP spid="24661" grpId="0"/>
      <p:bldP spid="24662" grpId="0"/>
      <p:bldP spid="24663" grpId="0"/>
      <p:bldP spid="24664" grpId="0"/>
      <p:bldP spid="246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339502"/>
            <a:ext cx="4263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 sz="4000" b="1" cap="small" dirty="0" smtClean="0">
                <a:latin typeface="Cambria"/>
                <a:cs typeface="Cambria"/>
              </a:rPr>
              <a:t>Perfecto </a:t>
            </a:r>
            <a:r>
              <a:rPr lang="es-ES_tradnl" sz="4000" b="1" cap="small" dirty="0" smtClean="0">
                <a:latin typeface="Cambria"/>
                <a:cs typeface="Cambria"/>
              </a:rPr>
              <a:t>Segundo</a:t>
            </a:r>
            <a:endParaRPr lang="es-PE" sz="4000" b="1" cap="small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275606"/>
            <a:ext cx="65344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/>
              <a:t>Presente</a:t>
            </a:r>
          </a:p>
          <a:p>
            <a:r>
              <a:rPr lang="pt-BR" sz="4000" b="1" dirty="0" err="1" smtClean="0">
                <a:latin typeface="Minion Pro"/>
                <a:cs typeface="Minion Pro"/>
              </a:rPr>
              <a:t>ἀκούω</a:t>
            </a:r>
            <a:r>
              <a:rPr lang="es-ES" sz="4000" dirty="0" smtClean="0">
                <a:latin typeface="Minion Pro"/>
                <a:cs typeface="Minion Pro"/>
              </a:rPr>
              <a:t>	</a:t>
            </a:r>
            <a:r>
              <a:rPr lang="pt-BR" sz="4000" dirty="0">
                <a:latin typeface="Minion Pro"/>
                <a:cs typeface="Minion Pro"/>
              </a:rPr>
              <a:t>	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γράφω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γίνομ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pt-BR" sz="4000" dirty="0" smtClean="0">
              <a:latin typeface="Minion Pro"/>
              <a:cs typeface="Minion Pro"/>
            </a:endParaRPr>
          </a:p>
          <a:p>
            <a:r>
              <a:rPr lang="pt-BR" sz="4000" b="1" dirty="0" err="1" smtClean="0">
                <a:latin typeface="Minion Pro"/>
                <a:cs typeface="Minion Pro"/>
              </a:rPr>
              <a:t>ἔρχομ</a:t>
            </a:r>
            <a:r>
              <a:rPr lang="pt-BR" sz="4000" b="1" dirty="0" smtClean="0">
                <a:latin typeface="Minion Pro"/>
                <a:cs typeface="Minion Pro"/>
              </a:rPr>
              <a:t>α</a:t>
            </a:r>
            <a:r>
              <a:rPr lang="pt-BR" sz="4000" b="1" dirty="0" err="1" smtClean="0">
                <a:latin typeface="Minion Pro"/>
                <a:cs typeface="Minion Pro"/>
              </a:rPr>
              <a:t>ι</a:t>
            </a:r>
            <a:endParaRPr lang="en-US" sz="4000" dirty="0">
              <a:latin typeface="Minion Pro"/>
              <a:cs typeface="Minion Pro"/>
            </a:endParaRPr>
          </a:p>
          <a:p>
            <a:r>
              <a:rPr lang="es-PE" sz="4000" b="1" dirty="0" smtClean="0">
                <a:latin typeface="Minion Pro"/>
                <a:cs typeface="Minion Pro"/>
              </a:rPr>
              <a:t>λαμβάνω</a:t>
            </a:r>
            <a:endParaRPr lang="en-US" sz="4000" dirty="0">
              <a:latin typeface="Minion Pro"/>
              <a:cs typeface="Mini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1275606"/>
            <a:ext cx="162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u="sng" dirty="0" smtClean="0">
                <a:solidFill>
                  <a:srgbClr val="000000"/>
                </a:solidFill>
              </a:rPr>
              <a:t>Perfecto</a:t>
            </a:r>
          </a:p>
        </p:txBody>
      </p:sp>
    </p:spTree>
    <p:extLst>
      <p:ext uri="{BB962C8B-B14F-4D97-AF65-F5344CB8AC3E}">
        <p14:creationId xmlns:p14="http://schemas.microsoft.com/office/powerpoint/2010/main" val="18074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8129</TotalTime>
  <Words>2913</Words>
  <Application>Microsoft Macintosh PowerPoint</Application>
  <PresentationFormat>On-screen Show (16:9)</PresentationFormat>
  <Paragraphs>1204</Paragraphs>
  <Slides>80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OWNERCOMP</dc:creator>
  <cp:lastModifiedBy>Jonathan &amp; Angela Stone</cp:lastModifiedBy>
  <cp:revision>86</cp:revision>
  <dcterms:created xsi:type="dcterms:W3CDTF">2006-09-08T17:22:56Z</dcterms:created>
  <dcterms:modified xsi:type="dcterms:W3CDTF">2014-08-06T15:17:48Z</dcterms:modified>
</cp:coreProperties>
</file>